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104" autoAdjust="0"/>
    <p:restoredTop sz="94660"/>
  </p:normalViewPr>
  <p:slideViewPr>
    <p:cSldViewPr>
      <p:cViewPr varScale="1">
        <p:scale>
          <a:sx n="100" d="100"/>
          <a:sy n="100" d="100"/>
        </p:scale>
        <p:origin x="-34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067FF962-E69A-4914-ADDE-609D97A4FB00}" type="datetimeFigureOut">
              <a:rPr lang="sl-SI" smtClean="0"/>
              <a:pPr/>
              <a:t>15.3.2012</a:t>
            </a:fld>
            <a:endParaRPr lang="sl-SI"/>
          </a:p>
        </p:txBody>
      </p:sp>
      <p:sp>
        <p:nvSpPr>
          <p:cNvPr id="2" name="Footer Placeholder 1"/>
          <p:cNvSpPr>
            <a:spLocks noGrp="1"/>
          </p:cNvSpPr>
          <p:nvPr>
            <p:ph type="ftr" sz="quarter" idx="11"/>
          </p:nvPr>
        </p:nvSpPr>
        <p:spPr/>
        <p:txBody>
          <a:bodyPr/>
          <a:lstStyle/>
          <a:p>
            <a:endParaRPr lang="sl-SI"/>
          </a:p>
        </p:txBody>
      </p:sp>
      <p:sp>
        <p:nvSpPr>
          <p:cNvPr id="15" name="Slide Number Placeholder 14"/>
          <p:cNvSpPr>
            <a:spLocks noGrp="1"/>
          </p:cNvSpPr>
          <p:nvPr>
            <p:ph type="sldNum" sz="quarter" idx="12"/>
          </p:nvPr>
        </p:nvSpPr>
        <p:spPr>
          <a:xfrm>
            <a:off x="8229600" y="6473952"/>
            <a:ext cx="758952" cy="246888"/>
          </a:xfrm>
        </p:spPr>
        <p:txBody>
          <a:bodyPr/>
          <a:lstStyle/>
          <a:p>
            <a:fld id="{AECD5761-A583-48F0-82E1-F229349843B5}" type="slidenum">
              <a:rPr lang="sl-SI" smtClean="0"/>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67FF962-E69A-4914-ADDE-609D97A4FB00}" type="datetimeFigureOut">
              <a:rPr lang="sl-SI" smtClean="0"/>
              <a:pPr/>
              <a:t>15.3.2012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ECD5761-A583-48F0-82E1-F229349843B5}"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67FF962-E69A-4914-ADDE-609D97A4FB00}" type="datetimeFigureOut">
              <a:rPr lang="sl-SI" smtClean="0"/>
              <a:pPr/>
              <a:t>15.3.2012</a:t>
            </a:fld>
            <a:endParaRPr lang="sl-SI"/>
          </a:p>
        </p:txBody>
      </p:sp>
      <p:sp>
        <p:nvSpPr>
          <p:cNvPr id="5" name="Footer Placeholder 4"/>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ECD5761-A583-48F0-82E1-F229349843B5}" type="slidenum">
              <a:rPr lang="sl-SI" smtClean="0"/>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67FF962-E69A-4914-ADDE-609D97A4FB00}" type="datetimeFigureOut">
              <a:rPr lang="sl-SI" smtClean="0"/>
              <a:pPr/>
              <a:t>15.3.2012</a:t>
            </a:fld>
            <a:endParaRPr lang="sl-SI"/>
          </a:p>
        </p:txBody>
      </p:sp>
      <p:sp>
        <p:nvSpPr>
          <p:cNvPr id="19" name="Footer Placeholder 18"/>
          <p:cNvSpPr>
            <a:spLocks noGrp="1"/>
          </p:cNvSpPr>
          <p:nvPr>
            <p:ph type="ftr" sz="quarter" idx="11"/>
          </p:nvPr>
        </p:nvSpPr>
        <p:spPr>
          <a:xfrm>
            <a:off x="3581400" y="76200"/>
            <a:ext cx="2895600" cy="288925"/>
          </a:xfrm>
        </p:spPr>
        <p:txBody>
          <a:bodyPr/>
          <a:lstStyle/>
          <a:p>
            <a:endParaRPr lang="sl-SI"/>
          </a:p>
        </p:txBody>
      </p:sp>
      <p:sp>
        <p:nvSpPr>
          <p:cNvPr id="16" name="Slide Number Placeholder 15"/>
          <p:cNvSpPr>
            <a:spLocks noGrp="1"/>
          </p:cNvSpPr>
          <p:nvPr>
            <p:ph type="sldNum" sz="quarter" idx="12"/>
          </p:nvPr>
        </p:nvSpPr>
        <p:spPr>
          <a:xfrm>
            <a:off x="8229600" y="6473952"/>
            <a:ext cx="758952" cy="246888"/>
          </a:xfrm>
        </p:spPr>
        <p:txBody>
          <a:bodyPr/>
          <a:lstStyle/>
          <a:p>
            <a:fld id="{AECD5761-A583-48F0-82E1-F229349843B5}" type="slidenum">
              <a:rPr lang="sl-SI" smtClean="0"/>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067FF962-E69A-4914-ADDE-609D97A4FB00}" type="datetimeFigureOut">
              <a:rPr lang="sl-SI" smtClean="0"/>
              <a:pPr/>
              <a:t>15.3.2012</a:t>
            </a:fld>
            <a:endParaRPr lang="sl-SI"/>
          </a:p>
        </p:txBody>
      </p:sp>
      <p:sp>
        <p:nvSpPr>
          <p:cNvPr id="11" name="Footer Placeholder 10"/>
          <p:cNvSpPr>
            <a:spLocks noGrp="1"/>
          </p:cNvSpPr>
          <p:nvPr>
            <p:ph type="ftr" sz="quarter" idx="11"/>
          </p:nvPr>
        </p:nvSpPr>
        <p:spPr/>
        <p:txBody>
          <a:bodyPr/>
          <a:lstStyle/>
          <a:p>
            <a:endParaRPr lang="sl-SI"/>
          </a:p>
        </p:txBody>
      </p:sp>
      <p:sp>
        <p:nvSpPr>
          <p:cNvPr id="16" name="Slide Number Placeholder 15"/>
          <p:cNvSpPr>
            <a:spLocks noGrp="1"/>
          </p:cNvSpPr>
          <p:nvPr>
            <p:ph type="sldNum" sz="quarter" idx="12"/>
          </p:nvPr>
        </p:nvSpPr>
        <p:spPr/>
        <p:txBody>
          <a:bodyPr/>
          <a:lstStyle/>
          <a:p>
            <a:fld id="{AECD5761-A583-48F0-82E1-F229349843B5}" type="slidenum">
              <a:rPr lang="sl-SI" smtClean="0"/>
              <a:pPr/>
              <a:t>‹#›</a:t>
            </a:fld>
            <a:endParaRPr lang="sl-SI"/>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067FF962-E69A-4914-ADDE-609D97A4FB00}" type="datetimeFigureOut">
              <a:rPr lang="sl-SI" smtClean="0"/>
              <a:pPr/>
              <a:t>15.3.2012</a:t>
            </a:fld>
            <a:endParaRPr lang="sl-SI"/>
          </a:p>
        </p:txBody>
      </p:sp>
      <p:sp>
        <p:nvSpPr>
          <p:cNvPr id="10" name="Footer Placeholder 9"/>
          <p:cNvSpPr>
            <a:spLocks noGrp="1"/>
          </p:cNvSpPr>
          <p:nvPr>
            <p:ph type="ftr" sz="quarter" idx="11"/>
          </p:nvPr>
        </p:nvSpPr>
        <p:spPr/>
        <p:txBody>
          <a:bodyPr/>
          <a:lstStyle/>
          <a:p>
            <a:endParaRPr lang="sl-SI"/>
          </a:p>
        </p:txBody>
      </p:sp>
      <p:sp>
        <p:nvSpPr>
          <p:cNvPr id="31" name="Slide Number Placeholder 30"/>
          <p:cNvSpPr>
            <a:spLocks noGrp="1"/>
          </p:cNvSpPr>
          <p:nvPr>
            <p:ph type="sldNum" sz="quarter" idx="12"/>
          </p:nvPr>
        </p:nvSpPr>
        <p:spPr/>
        <p:txBody>
          <a:bodyPr/>
          <a:lstStyle/>
          <a:p>
            <a:fld id="{AECD5761-A583-48F0-82E1-F229349843B5}" type="slidenum">
              <a:rPr lang="sl-SI" smtClean="0"/>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067FF962-E69A-4914-ADDE-609D97A4FB00}" type="datetimeFigureOut">
              <a:rPr lang="sl-SI" smtClean="0"/>
              <a:pPr/>
              <a:t>15.3.2012</a:t>
            </a:fld>
            <a:endParaRPr lang="sl-SI"/>
          </a:p>
        </p:txBody>
      </p:sp>
      <p:sp>
        <p:nvSpPr>
          <p:cNvPr id="6" name="Footer Placeholder 5"/>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a:xfrm>
            <a:off x="8229600" y="6477000"/>
            <a:ext cx="762000" cy="246888"/>
          </a:xfrm>
        </p:spPr>
        <p:txBody>
          <a:bodyPr/>
          <a:lstStyle/>
          <a:p>
            <a:fld id="{AECD5761-A583-48F0-82E1-F229349843B5}" type="slidenum">
              <a:rPr lang="sl-SI" smtClean="0"/>
              <a:pPr/>
              <a:t>‹#›</a:t>
            </a:fld>
            <a:endParaRPr lang="sl-SI"/>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67FF962-E69A-4914-ADDE-609D97A4FB00}" type="datetimeFigureOut">
              <a:rPr lang="sl-SI" smtClean="0"/>
              <a:pPr/>
              <a:t>15.3.2012</a:t>
            </a:fld>
            <a:endParaRPr lang="sl-SI"/>
          </a:p>
        </p:txBody>
      </p:sp>
      <p:sp>
        <p:nvSpPr>
          <p:cNvPr id="21" name="Footer Placeholder 20"/>
          <p:cNvSpPr>
            <a:spLocks noGrp="1"/>
          </p:cNvSpPr>
          <p:nvPr>
            <p:ph type="ftr" sz="quarter" idx="11"/>
          </p:nvPr>
        </p:nvSpPr>
        <p:spPr/>
        <p:txBody>
          <a:bodyPr/>
          <a:lstStyle/>
          <a:p>
            <a:endParaRPr lang="sl-SI"/>
          </a:p>
        </p:txBody>
      </p:sp>
      <p:sp>
        <p:nvSpPr>
          <p:cNvPr id="6" name="Slide Number Placeholder 5"/>
          <p:cNvSpPr>
            <a:spLocks noGrp="1"/>
          </p:cNvSpPr>
          <p:nvPr>
            <p:ph type="sldNum" sz="quarter" idx="12"/>
          </p:nvPr>
        </p:nvSpPr>
        <p:spPr/>
        <p:txBody>
          <a:bodyPr/>
          <a:lstStyle/>
          <a:p>
            <a:fld id="{AECD5761-A583-48F0-82E1-F229349843B5}" type="slidenum">
              <a:rPr lang="sl-SI" smtClean="0"/>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67FF962-E69A-4914-ADDE-609D97A4FB00}" type="datetimeFigureOut">
              <a:rPr lang="sl-SI" smtClean="0"/>
              <a:pPr/>
              <a:t>15.3.2012</a:t>
            </a:fld>
            <a:endParaRPr lang="sl-SI"/>
          </a:p>
        </p:txBody>
      </p:sp>
      <p:sp>
        <p:nvSpPr>
          <p:cNvPr id="24" name="Footer Placeholder 23"/>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AECD5761-A583-48F0-82E1-F229349843B5}"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067FF962-E69A-4914-ADDE-609D97A4FB00}" type="datetimeFigureOut">
              <a:rPr lang="sl-SI" smtClean="0"/>
              <a:pPr/>
              <a:t>15.3.2012</a:t>
            </a:fld>
            <a:endParaRPr lang="sl-SI"/>
          </a:p>
        </p:txBody>
      </p:sp>
      <p:sp>
        <p:nvSpPr>
          <p:cNvPr id="29" name="Footer Placeholder 28"/>
          <p:cNvSpPr>
            <a:spLocks noGrp="1"/>
          </p:cNvSpPr>
          <p:nvPr>
            <p:ph type="ftr" sz="quarter" idx="11"/>
          </p:nvPr>
        </p:nvSpPr>
        <p:spPr/>
        <p:txBody>
          <a:bodyPr/>
          <a:lstStyle/>
          <a:p>
            <a:endParaRPr lang="sl-SI"/>
          </a:p>
        </p:txBody>
      </p:sp>
      <p:sp>
        <p:nvSpPr>
          <p:cNvPr id="7" name="Slide Number Placeholder 6"/>
          <p:cNvSpPr>
            <a:spLocks noGrp="1"/>
          </p:cNvSpPr>
          <p:nvPr>
            <p:ph type="sldNum" sz="quarter" idx="12"/>
          </p:nvPr>
        </p:nvSpPr>
        <p:spPr/>
        <p:txBody>
          <a:bodyPr/>
          <a:lstStyle/>
          <a:p>
            <a:fld id="{AECD5761-A583-48F0-82E1-F229349843B5}" type="slidenum">
              <a:rPr lang="sl-SI" smtClean="0"/>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067FF962-E69A-4914-ADDE-609D97A4FB00}" type="datetimeFigureOut">
              <a:rPr lang="sl-SI" smtClean="0"/>
              <a:pPr/>
              <a:t>15.3.2012</a:t>
            </a:fld>
            <a:endParaRPr lang="sl-SI"/>
          </a:p>
        </p:txBody>
      </p:sp>
      <p:sp>
        <p:nvSpPr>
          <p:cNvPr id="5" name="Footer Placeholder 4"/>
          <p:cNvSpPr>
            <a:spLocks noGrp="1"/>
          </p:cNvSpPr>
          <p:nvPr>
            <p:ph type="ftr" sz="quarter" idx="11"/>
          </p:nvPr>
        </p:nvSpPr>
        <p:spPr/>
        <p:txBody>
          <a:bodyPr/>
          <a:lstStyle/>
          <a:p>
            <a:endParaRPr lang="sl-SI"/>
          </a:p>
        </p:txBody>
      </p:sp>
      <p:sp>
        <p:nvSpPr>
          <p:cNvPr id="31" name="Slide Number Placeholder 30"/>
          <p:cNvSpPr>
            <a:spLocks noGrp="1"/>
          </p:cNvSpPr>
          <p:nvPr>
            <p:ph type="sldNum" sz="quarter" idx="12"/>
          </p:nvPr>
        </p:nvSpPr>
        <p:spPr/>
        <p:txBody>
          <a:bodyPr/>
          <a:lstStyle/>
          <a:p>
            <a:fld id="{AECD5761-A583-48F0-82E1-F229349843B5}" type="slidenum">
              <a:rPr lang="sl-SI" smtClean="0"/>
              <a:pPr/>
              <a:t>‹#›</a:t>
            </a:fld>
            <a:endParaRPr lang="sl-SI"/>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067FF962-E69A-4914-ADDE-609D97A4FB00}" type="datetimeFigureOut">
              <a:rPr lang="sl-SI" smtClean="0"/>
              <a:pPr/>
              <a:t>15.3.2012</a:t>
            </a:fld>
            <a:endParaRPr lang="sl-SI"/>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sl-SI"/>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ECD5761-A583-48F0-82E1-F229349843B5}" type="slidenum">
              <a:rPr lang="sl-SI" smtClean="0"/>
              <a:pPr/>
              <a:t>‹#›</a:t>
            </a:fld>
            <a:endParaRPr lang="sl-SI"/>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gore-ljudje.net/novosti/51395/" TargetMode="External"/><Relationship Id="rId7" Type="http://schemas.openxmlformats.org/officeDocument/2006/relationships/hyperlink" Target="http://lit.ijs.si/alamut4.html" TargetMode="External"/><Relationship Id="rId2" Type="http://schemas.openxmlformats.org/officeDocument/2006/relationships/hyperlink" Target="http://libellae.blogspot.com/2006/06/drago-janar-klementov-padec-ii.html" TargetMode="External"/><Relationship Id="rId1" Type="http://schemas.openxmlformats.org/officeDocument/2006/relationships/slideLayout" Target="../slideLayouts/slideLayout2.xml"/><Relationship Id="rId6" Type="http://schemas.openxmlformats.org/officeDocument/2006/relationships/hyperlink" Target="http://lit.ijs.si/alamut5.html" TargetMode="External"/><Relationship Id="rId5" Type="http://schemas.openxmlformats.org/officeDocument/2006/relationships/hyperlink" Target="http://www2.arnes.si/~ksdvuga/jug/index.html" TargetMode="External"/><Relationship Id="rId4" Type="http://schemas.openxmlformats.org/officeDocument/2006/relationships/hyperlink" Target="http://www.rtvslo.si/odprtikop/dokumentarci/mit-klementa-juga/"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l-SI" dirty="0" smtClean="0"/>
              <a:t>Klement Jug in Bartol</a:t>
            </a:r>
            <a:endParaRPr lang="sl-SI" dirty="0"/>
          </a:p>
        </p:txBody>
      </p:sp>
      <p:sp>
        <p:nvSpPr>
          <p:cNvPr id="3" name="Subtitle 2"/>
          <p:cNvSpPr>
            <a:spLocks noGrp="1"/>
          </p:cNvSpPr>
          <p:nvPr>
            <p:ph type="subTitle" idx="1"/>
          </p:nvPr>
        </p:nvSpPr>
        <p:spPr/>
        <p:txBody>
          <a:bodyPr/>
          <a:lstStyle/>
          <a:p>
            <a:endParaRPr lang="sl-SI"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l-SI" dirty="0" smtClean="0"/>
              <a:t>Klement Jug</a:t>
            </a:r>
            <a:endParaRPr lang="sl-SI" dirty="0"/>
          </a:p>
        </p:txBody>
      </p:sp>
      <p:sp>
        <p:nvSpPr>
          <p:cNvPr id="3" name="Content Placeholder 2"/>
          <p:cNvSpPr>
            <a:spLocks noGrp="1"/>
          </p:cNvSpPr>
          <p:nvPr>
            <p:ph idx="1"/>
          </p:nvPr>
        </p:nvSpPr>
        <p:spPr/>
        <p:txBody>
          <a:bodyPr/>
          <a:lstStyle/>
          <a:p>
            <a:r>
              <a:rPr lang="sl-SI" dirty="0" smtClean="0"/>
              <a:t>Bil je slovenski alpinist in filozof.</a:t>
            </a:r>
          </a:p>
          <a:p>
            <a:r>
              <a:rPr lang="sl-SI" dirty="0" smtClean="0"/>
              <a:t>Eden vodilnih alpinistov.</a:t>
            </a:r>
          </a:p>
          <a:p>
            <a:r>
              <a:rPr lang="sl-SI" dirty="0" smtClean="0"/>
              <a:t>Začel s prvenstvenimi vzponi, največkrat sam.</a:t>
            </a:r>
          </a:p>
          <a:p>
            <a:r>
              <a:rPr lang="sl-SI" dirty="0" smtClean="0"/>
              <a:t>Eden najvidnejših “ničejancev”, čeprav za njim ni ostalo veliko pisanih del.</a:t>
            </a:r>
          </a:p>
          <a:p>
            <a:r>
              <a:rPr lang="sl-SI" dirty="0" smtClean="0"/>
              <a:t>Ni le teoretik, večino filozofskih nazorov </a:t>
            </a:r>
            <a:r>
              <a:rPr lang="sl-SI" dirty="0" err="1" smtClean="0"/>
              <a:t>udejanil</a:t>
            </a:r>
            <a:r>
              <a:rPr lang="sl-SI" dirty="0" smtClean="0"/>
              <a:t> </a:t>
            </a:r>
            <a:r>
              <a:rPr lang="sl-SI" dirty="0" smtClean="0"/>
              <a:t>preko alpinističnih vzponov.</a:t>
            </a:r>
          </a:p>
          <a:p>
            <a:r>
              <a:rPr lang="sl-SI" dirty="0" smtClean="0"/>
              <a:t>Glavna filozofska načela volja in etika.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Klement Jug</a:t>
            </a:r>
            <a:endParaRPr lang="sl-SI" dirty="0"/>
          </a:p>
        </p:txBody>
      </p:sp>
      <p:sp>
        <p:nvSpPr>
          <p:cNvPr id="3" name="Content Placeholder 2"/>
          <p:cNvSpPr>
            <a:spLocks noGrp="1"/>
          </p:cNvSpPr>
          <p:nvPr>
            <p:ph idx="1"/>
          </p:nvPr>
        </p:nvSpPr>
        <p:spPr/>
        <p:txBody>
          <a:bodyPr/>
          <a:lstStyle/>
          <a:p>
            <a:r>
              <a:rPr lang="sl-SI" dirty="0" smtClean="0"/>
              <a:t>Zaradi njegove alpinistične miselnosti so ga smatrali za samomorilca.</a:t>
            </a:r>
          </a:p>
          <a:p>
            <a:r>
              <a:rPr lang="sl-SI" dirty="0" smtClean="0"/>
              <a:t>Za njegov padec in smrt v Triglavski steni mnogi menijo, da je storil samomor.</a:t>
            </a:r>
            <a:endParaRPr lang="sl-SI" dirty="0"/>
          </a:p>
        </p:txBody>
      </p:sp>
      <p:pic>
        <p:nvPicPr>
          <p:cNvPr id="7170" name="Picture 2" descr="http://upload.wikimedia.org/wikipedia/commons/e/e0/Klement_Jug.jpg"/>
          <p:cNvPicPr>
            <a:picLocks noChangeAspect="1" noChangeArrowheads="1"/>
          </p:cNvPicPr>
          <p:nvPr/>
        </p:nvPicPr>
        <p:blipFill>
          <a:blip r:embed="rId2"/>
          <a:srcRect/>
          <a:stretch>
            <a:fillRect/>
          </a:stretch>
        </p:blipFill>
        <p:spPr bwMode="auto">
          <a:xfrm>
            <a:off x="1285852" y="3714752"/>
            <a:ext cx="1773284" cy="2500330"/>
          </a:xfrm>
          <a:prstGeom prst="rect">
            <a:avLst/>
          </a:prstGeom>
          <a:noFill/>
        </p:spPr>
      </p:pic>
      <p:sp>
        <p:nvSpPr>
          <p:cNvPr id="6" name="TextBox 5"/>
          <p:cNvSpPr txBox="1"/>
          <p:nvPr/>
        </p:nvSpPr>
        <p:spPr>
          <a:xfrm>
            <a:off x="1428728" y="6286520"/>
            <a:ext cx="1388522" cy="369332"/>
          </a:xfrm>
          <a:prstGeom prst="rect">
            <a:avLst/>
          </a:prstGeom>
          <a:noFill/>
        </p:spPr>
        <p:txBody>
          <a:bodyPr wrap="none" rtlCol="0">
            <a:spAutoFit/>
          </a:bodyPr>
          <a:lstStyle/>
          <a:p>
            <a:r>
              <a:rPr lang="sl-SI" i="1" dirty="0" smtClean="0"/>
              <a:t>Klement Jug</a:t>
            </a:r>
            <a:endParaRPr lang="sl-SI" i="1" dirty="0"/>
          </a:p>
        </p:txBody>
      </p:sp>
      <p:sp>
        <p:nvSpPr>
          <p:cNvPr id="7" name="TextBox 6"/>
          <p:cNvSpPr txBox="1"/>
          <p:nvPr/>
        </p:nvSpPr>
        <p:spPr>
          <a:xfrm>
            <a:off x="4929190" y="6072206"/>
            <a:ext cx="3286148" cy="646331"/>
          </a:xfrm>
          <a:prstGeom prst="rect">
            <a:avLst/>
          </a:prstGeom>
          <a:noFill/>
        </p:spPr>
        <p:txBody>
          <a:bodyPr wrap="square" rtlCol="0">
            <a:spAutoFit/>
          </a:bodyPr>
          <a:lstStyle/>
          <a:p>
            <a:r>
              <a:rPr lang="sl-SI" i="1" dirty="0" smtClean="0"/>
              <a:t>Severna </a:t>
            </a:r>
            <a:r>
              <a:rPr lang="sl-SI" i="1" dirty="0" smtClean="0"/>
              <a:t>stena Triglava, kjer se je ponesrečil</a:t>
            </a:r>
            <a:endParaRPr lang="sl-SI" i="1" dirty="0"/>
          </a:p>
        </p:txBody>
      </p:sp>
      <p:pic>
        <p:nvPicPr>
          <p:cNvPr id="7174" name="Picture 6" descr="http://hlod.net/bolek/myNewBlogFiles/Helluo%20librorum/Books/Klement%20Jug/triSevSte.jpg"/>
          <p:cNvPicPr>
            <a:picLocks noChangeAspect="1" noChangeArrowheads="1"/>
          </p:cNvPicPr>
          <p:nvPr/>
        </p:nvPicPr>
        <p:blipFill>
          <a:blip r:embed="rId3"/>
          <a:srcRect/>
          <a:stretch>
            <a:fillRect/>
          </a:stretch>
        </p:blipFill>
        <p:spPr bwMode="auto">
          <a:xfrm>
            <a:off x="4929190" y="3714752"/>
            <a:ext cx="3138621" cy="2357454"/>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Klement Jug in Bartol</a:t>
            </a:r>
            <a:endParaRPr lang="sl-SI" dirty="0"/>
          </a:p>
        </p:txBody>
      </p:sp>
      <p:sp>
        <p:nvSpPr>
          <p:cNvPr id="3" name="Content Placeholder 2"/>
          <p:cNvSpPr>
            <a:spLocks noGrp="1"/>
          </p:cNvSpPr>
          <p:nvPr>
            <p:ph idx="1"/>
          </p:nvPr>
        </p:nvSpPr>
        <p:spPr/>
        <p:txBody>
          <a:bodyPr/>
          <a:lstStyle/>
          <a:p>
            <a:r>
              <a:rPr lang="sl-SI" dirty="0" smtClean="0"/>
              <a:t>Bila sta prijatelja in študijska vrstnika.</a:t>
            </a:r>
          </a:p>
          <a:p>
            <a:r>
              <a:rPr lang="sl-SI" dirty="0" smtClean="0"/>
              <a:t>Bartol je avtor prve knjige o Jugu in avtor novel v katerih Jug nastopa.</a:t>
            </a:r>
          </a:p>
          <a:p>
            <a:r>
              <a:rPr lang="sl-SI" dirty="0" smtClean="0"/>
              <a:t>Posredno naj bi Jug nastopal tudi v Alamutu.</a:t>
            </a:r>
          </a:p>
          <a:p>
            <a:r>
              <a:rPr lang="sl-SI" dirty="0" smtClean="0"/>
              <a:t>V liku Seduine se vidi veliko potez Juga, npr. manipuliranje z ljudmi.</a:t>
            </a:r>
          </a:p>
          <a:p>
            <a:r>
              <a:rPr lang="sl-SI" dirty="0" smtClean="0"/>
              <a:t>Jug in Bartol sta bila podobna po svoji fizični šibkosti, majhni rasti in želji po izstopanju.</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Klement Jug in Bartol</a:t>
            </a:r>
            <a:endParaRPr lang="sl-SI" dirty="0"/>
          </a:p>
        </p:txBody>
      </p:sp>
      <p:sp>
        <p:nvSpPr>
          <p:cNvPr id="3" name="Content Placeholder 2"/>
          <p:cNvSpPr>
            <a:spLocks noGrp="1"/>
          </p:cNvSpPr>
          <p:nvPr>
            <p:ph idx="1"/>
          </p:nvPr>
        </p:nvSpPr>
        <p:spPr/>
        <p:txBody>
          <a:bodyPr>
            <a:normAutofit fontScale="92500" lnSpcReduction="20000"/>
          </a:bodyPr>
          <a:lstStyle/>
          <a:p>
            <a:r>
              <a:rPr lang="sl-SI" dirty="0" smtClean="0"/>
              <a:t>Jug je izstopal v alpinizmu in filozofiji, Bartol pa v literaturi.</a:t>
            </a:r>
          </a:p>
          <a:p>
            <a:r>
              <a:rPr lang="sl-SI" dirty="0" smtClean="0"/>
              <a:t>Neke vrste “rivala” tistega časa, kar kaže naslednji citat iz Bartolovega dnevnika: </a:t>
            </a:r>
            <a:br>
              <a:rPr lang="sl-SI" dirty="0" smtClean="0"/>
            </a:br>
            <a:r>
              <a:rPr lang="sl-SI" i="1" dirty="0" smtClean="0"/>
              <a:t>“Dokler je bil Jug še živ, se mi je vedno zdelo, da ga v globini in logiki njegovih misli ne bom mogel nikdar doseči, kaj šele prekositi.[…] Povsod sem hotel biti vedno prvi in nikjer ne bi hotel šepati za drugimi. Ni čudno torej, da sem si ob Jugovi smrti oddahnil, čeprav sem skušal to zavedoma zavreči kot nemoralno.”</a:t>
            </a:r>
            <a:endParaRPr lang="sl-SI"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TIGR Bartol in Jug</a:t>
            </a:r>
            <a:endParaRPr lang="sl-SI" dirty="0"/>
          </a:p>
        </p:txBody>
      </p:sp>
      <p:sp>
        <p:nvSpPr>
          <p:cNvPr id="3" name="Content Placeholder 2"/>
          <p:cNvSpPr>
            <a:spLocks noGrp="1"/>
          </p:cNvSpPr>
          <p:nvPr>
            <p:ph idx="1"/>
          </p:nvPr>
        </p:nvSpPr>
        <p:spPr/>
        <p:txBody>
          <a:bodyPr>
            <a:normAutofit fontScale="92500" lnSpcReduction="20000"/>
          </a:bodyPr>
          <a:lstStyle/>
          <a:p>
            <a:r>
              <a:rPr lang="sl-SI" dirty="0" smtClean="0"/>
              <a:t>Bartol simpatiziral z ilegalno organizacijo TIGR.</a:t>
            </a:r>
          </a:p>
          <a:p>
            <a:r>
              <a:rPr lang="sl-SI" dirty="0" smtClean="0"/>
              <a:t>Alamut naj bi prek islamskega primera govoril o TIGR-ovi politiki.</a:t>
            </a:r>
          </a:p>
          <a:p>
            <a:r>
              <a:rPr lang="sl-SI" dirty="0" smtClean="0"/>
              <a:t>Alamut naj bi kazal na Hitlerja, Mussolinija ali Stalina vendar nekateri vidijo podobnost pripadnikom TIGR-a.</a:t>
            </a:r>
          </a:p>
          <a:p>
            <a:r>
              <a:rPr lang="sl-SI" dirty="0" smtClean="0"/>
              <a:t>Tigrovci so z današno terminologijo znani kot teroristi</a:t>
            </a:r>
          </a:p>
          <a:p>
            <a:r>
              <a:rPr lang="sl-SI" dirty="0" smtClean="0"/>
              <a:t>V prevodu v angleščino je vidno, da se je prevajalec bal za ugled Alamuta in Slovencev, saj bi se lahko razširil sum terorističnega romana.</a:t>
            </a:r>
          </a:p>
          <a:p>
            <a:endParaRPr lang="sl-SI"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TIGR Bartol in Jug</a:t>
            </a:r>
            <a:endParaRPr lang="sl-SI" dirty="0"/>
          </a:p>
        </p:txBody>
      </p:sp>
      <p:sp>
        <p:nvSpPr>
          <p:cNvPr id="3" name="Content Placeholder 2"/>
          <p:cNvSpPr>
            <a:spLocks noGrp="1"/>
          </p:cNvSpPr>
          <p:nvPr>
            <p:ph idx="1"/>
          </p:nvPr>
        </p:nvSpPr>
        <p:spPr/>
        <p:txBody>
          <a:bodyPr>
            <a:normAutofit fontScale="92500"/>
          </a:bodyPr>
          <a:lstStyle/>
          <a:p>
            <a:r>
              <a:rPr lang="sl-SI" dirty="0" smtClean="0"/>
              <a:t>Tudi Jug je bil simpatizer TIGR-a, njegovo izročilo spodbujalo patriotično zavest ter navajalo k odporu tujcem.</a:t>
            </a:r>
          </a:p>
          <a:p>
            <a:r>
              <a:rPr lang="sl-SI" dirty="0" smtClean="0"/>
              <a:t>To je razvidno iz naslednjega citata:</a:t>
            </a:r>
            <a:br>
              <a:rPr lang="sl-SI" dirty="0" smtClean="0"/>
            </a:br>
            <a:r>
              <a:rPr lang="sl-SI" i="1" dirty="0" smtClean="0"/>
              <a:t>“Ves naš narod bi moral biti prijatelj smrti. Majhni smo in v obupnem položaju.[…] Dve poti sta samo: ali ostanemo isti in hlapčujemo, ali se spremenimo in vzamemo usodo v svoje roke. Zakaj, če nam je že umreti, umrimo častno!”</a:t>
            </a:r>
          </a:p>
          <a:p>
            <a:endParaRPr lang="sl-SI"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TIGR Bartol in Jug</a:t>
            </a:r>
            <a:endParaRPr lang="sl-SI" dirty="0"/>
          </a:p>
        </p:txBody>
      </p:sp>
      <p:sp>
        <p:nvSpPr>
          <p:cNvPr id="3" name="Content Placeholder 2"/>
          <p:cNvSpPr>
            <a:spLocks noGrp="1"/>
          </p:cNvSpPr>
          <p:nvPr>
            <p:ph idx="1"/>
          </p:nvPr>
        </p:nvSpPr>
        <p:spPr/>
        <p:txBody>
          <a:bodyPr/>
          <a:lstStyle/>
          <a:p>
            <a:r>
              <a:rPr lang="sl-SI" dirty="0" smtClean="0"/>
              <a:t>V citatu ima v mislih pripradnike TIGR-a.</a:t>
            </a:r>
          </a:p>
          <a:p>
            <a:r>
              <a:rPr lang="sl-SI" dirty="0" smtClean="0"/>
              <a:t>Njegovi rojaki so patriotično zavest potrdili z borbo TIGR-a in NOB, ki je bila tu najbolj enotna in množična.</a:t>
            </a:r>
          </a:p>
          <a:p>
            <a:r>
              <a:rPr lang="sl-SI" dirty="0" smtClean="0"/>
              <a:t>Jug je širil idejo tveganja, verjetno je nekaj teh nazorov Bartol uporabil tudi v Alamutu, kjer fedaji zaničujejo smrt.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dirty="0" smtClean="0"/>
              <a:t>Viri</a:t>
            </a:r>
            <a:endParaRPr lang="sl-SI" dirty="0"/>
          </a:p>
        </p:txBody>
      </p:sp>
      <p:sp>
        <p:nvSpPr>
          <p:cNvPr id="3" name="Content Placeholder 2"/>
          <p:cNvSpPr>
            <a:spLocks noGrp="1"/>
          </p:cNvSpPr>
          <p:nvPr>
            <p:ph idx="1"/>
          </p:nvPr>
        </p:nvSpPr>
        <p:spPr/>
        <p:txBody>
          <a:bodyPr>
            <a:normAutofit/>
          </a:bodyPr>
          <a:lstStyle/>
          <a:p>
            <a:r>
              <a:rPr lang="sl-SI" sz="2200" dirty="0" smtClean="0">
                <a:hlinkClick r:id="rId2"/>
              </a:rPr>
              <a:t>http://libellae.blogspot.com/2006/06/drago-janar-klementov-padec-ii.html</a:t>
            </a:r>
            <a:endParaRPr lang="sl-SI" sz="2200" dirty="0" smtClean="0"/>
          </a:p>
          <a:p>
            <a:r>
              <a:rPr lang="sl-SI" sz="2200" dirty="0" smtClean="0">
                <a:hlinkClick r:id="rId3"/>
              </a:rPr>
              <a:t>http://www.gore-ljudje.net/novosti/51395/</a:t>
            </a:r>
            <a:endParaRPr lang="sl-SI" sz="2200" dirty="0" smtClean="0"/>
          </a:p>
          <a:p>
            <a:r>
              <a:rPr lang="sl-SI" sz="2200" dirty="0" smtClean="0">
                <a:hlinkClick r:id="rId4"/>
              </a:rPr>
              <a:t>http://www.rtvslo.si/odprtikop/dokumentarci/mit-klementa-juga/</a:t>
            </a:r>
            <a:endParaRPr lang="sl-SI" sz="2200" dirty="0" smtClean="0"/>
          </a:p>
          <a:p>
            <a:r>
              <a:rPr lang="sl-SI" sz="2200" dirty="0" smtClean="0">
                <a:hlinkClick r:id="rId5"/>
              </a:rPr>
              <a:t>http://www2.arnes.si/~ksdvuga/jug/index.html</a:t>
            </a:r>
            <a:endParaRPr lang="sl-SI" sz="2200" dirty="0" smtClean="0"/>
          </a:p>
          <a:p>
            <a:r>
              <a:rPr lang="sl-SI" sz="2200" dirty="0" smtClean="0">
                <a:hlinkClick r:id="rId6"/>
              </a:rPr>
              <a:t>http://lit.ijs.si/alamut5.html</a:t>
            </a:r>
            <a:endParaRPr lang="sl-SI" sz="2200" dirty="0" smtClean="0"/>
          </a:p>
          <a:p>
            <a:r>
              <a:rPr lang="sl-SI" sz="2200" dirty="0" smtClean="0">
                <a:hlinkClick r:id="rId7"/>
              </a:rPr>
              <a:t>http://lit.ijs.si/alamut4.html</a:t>
            </a:r>
            <a:endParaRPr lang="sl-SI" sz="2200" dirty="0" smtClean="0"/>
          </a:p>
          <a:p>
            <a:endParaRPr lang="sl-SI" dirty="0" smtClean="0"/>
          </a:p>
          <a:p>
            <a:pPr>
              <a:buNone/>
            </a:pPr>
            <a:r>
              <a:rPr lang="sl-SI" dirty="0" smtClean="0"/>
              <a:t/>
            </a:r>
            <a:br>
              <a:rPr lang="sl-SI" dirty="0" smtClean="0"/>
            </a:br>
            <a:endParaRPr lang="sl-SI" dirty="0"/>
          </a:p>
        </p:txBody>
      </p:sp>
      <p:sp>
        <p:nvSpPr>
          <p:cNvPr id="4" name="TextBox 3"/>
          <p:cNvSpPr txBox="1"/>
          <p:nvPr/>
        </p:nvSpPr>
        <p:spPr>
          <a:xfrm>
            <a:off x="6715140" y="6286520"/>
            <a:ext cx="2208810" cy="369332"/>
          </a:xfrm>
          <a:prstGeom prst="rect">
            <a:avLst/>
          </a:prstGeom>
          <a:noFill/>
        </p:spPr>
        <p:txBody>
          <a:bodyPr wrap="none" rtlCol="0">
            <a:spAutoFit/>
          </a:bodyPr>
          <a:lstStyle/>
          <a:p>
            <a:r>
              <a:rPr lang="sl-SI" i="1" dirty="0" smtClean="0"/>
              <a:t>Matej Razingar, 3.Gb</a:t>
            </a:r>
            <a:endParaRPr lang="sl-SI" i="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66</TotalTime>
  <Words>382</Words>
  <Application>Microsoft Office PowerPoint</Application>
  <PresentationFormat>Diaprojekcija na zaslonu (4:3)</PresentationFormat>
  <Paragraphs>45</Paragraphs>
  <Slides>9</Slides>
  <Notes>0</Notes>
  <HiddenSlides>0</HiddenSlides>
  <MMClips>0</MMClips>
  <ScaleCrop>false</ScaleCrop>
  <HeadingPairs>
    <vt:vector size="4" baseType="variant">
      <vt:variant>
        <vt:lpstr>Tema</vt:lpstr>
      </vt:variant>
      <vt:variant>
        <vt:i4>1</vt:i4>
      </vt:variant>
      <vt:variant>
        <vt:lpstr>Naslovi diapozitivov</vt:lpstr>
      </vt:variant>
      <vt:variant>
        <vt:i4>9</vt:i4>
      </vt:variant>
    </vt:vector>
  </HeadingPairs>
  <TitlesOfParts>
    <vt:vector size="10" baseType="lpstr">
      <vt:lpstr>Trek</vt:lpstr>
      <vt:lpstr>Klement Jug in Bartol</vt:lpstr>
      <vt:lpstr>Klement Jug</vt:lpstr>
      <vt:lpstr>Klement Jug</vt:lpstr>
      <vt:lpstr>Klement Jug in Bartol</vt:lpstr>
      <vt:lpstr>Klement Jug in Bartol</vt:lpstr>
      <vt:lpstr>TIGR Bartol in Jug</vt:lpstr>
      <vt:lpstr>TIGR Bartol in Jug</vt:lpstr>
      <vt:lpstr>TIGR Bartol in Jug</vt:lpstr>
      <vt:lpstr>Viri</vt:lpstr>
    </vt:vector>
  </TitlesOfParts>
  <Company>Biro Adrija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Klement Jug in Bartol</dc:title>
  <dc:creator>Boris</dc:creator>
  <cp:lastModifiedBy>Uporabnik</cp:lastModifiedBy>
  <cp:revision>7</cp:revision>
  <dcterms:created xsi:type="dcterms:W3CDTF">2012-03-04T22:14:45Z</dcterms:created>
  <dcterms:modified xsi:type="dcterms:W3CDTF">2012-03-15T10:19:42Z</dcterms:modified>
</cp:coreProperties>
</file>