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8" r:id="rId3"/>
    <p:sldId id="268" r:id="rId4"/>
    <p:sldId id="259" r:id="rId5"/>
    <p:sldId id="261" r:id="rId6"/>
    <p:sldId id="262" r:id="rId7"/>
    <p:sldId id="263" r:id="rId8"/>
    <p:sldId id="266" r:id="rId9"/>
    <p:sldId id="264" r:id="rId10"/>
    <p:sldId id="267" r:id="rId11"/>
    <p:sldId id="265" r:id="rId1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0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2355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sl-SI" sz="2400">
                <a:latin typeface="Times New Roman" pitchFamily="18" charset="0"/>
              </a:endParaRPr>
            </a:p>
          </p:txBody>
        </p:sp>
        <p:grpSp>
          <p:nvGrpSpPr>
            <p:cNvPr id="2355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23557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sl-SI" sz="2400">
                  <a:latin typeface="Times New Roman" pitchFamily="18" charset="0"/>
                </a:endParaRPr>
              </a:p>
            </p:txBody>
          </p:sp>
          <p:sp>
            <p:nvSpPr>
              <p:cNvPr id="23558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sl-SI" sz="2400">
                  <a:latin typeface="Times New Roman" pitchFamily="18" charset="0"/>
                </a:endParaRPr>
              </a:p>
            </p:txBody>
          </p:sp>
          <p:sp>
            <p:nvSpPr>
              <p:cNvPr id="23559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</p:grpSp>
        <p:grpSp>
          <p:nvGrpSpPr>
            <p:cNvPr id="23560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23561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sl-SI" sz="2400">
                  <a:latin typeface="Times New Roman" pitchFamily="18" charset="0"/>
                </a:endParaRPr>
              </a:p>
            </p:txBody>
          </p:sp>
          <p:sp>
            <p:nvSpPr>
              <p:cNvPr id="23562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</p:grpSp>
      </p:grpSp>
      <p:sp>
        <p:nvSpPr>
          <p:cNvPr id="2356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2356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23565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2D4F650-AE57-4624-AB5E-F0DDDC9496D6}" type="datetimeFigureOut">
              <a:rPr lang="sl-SI"/>
              <a:pPr/>
              <a:t>21.3.2012</a:t>
            </a:fld>
            <a:endParaRPr lang="sl-SI"/>
          </a:p>
        </p:txBody>
      </p:sp>
      <p:sp>
        <p:nvSpPr>
          <p:cNvPr id="2356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23567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4D6F950-842A-400B-9DD9-8C7C59A6E33B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F67495-5815-4CA2-A215-580E9EC2CCE8}" type="datetimeFigureOut">
              <a:rPr lang="sl-SI"/>
              <a:pPr/>
              <a:t>21.3.2012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7AA5F-A0F1-44A9-B124-03CB0CE4EAC9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91BDB8-5EFF-45A0-9469-F3EA517DF430}" type="datetimeFigureOut">
              <a:rPr lang="sl-SI"/>
              <a:pPr/>
              <a:t>21.3.2012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EDF03-004C-4133-97B7-9F3E41088594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A9BFC2-7843-4C5D-AA67-A0D1C6716861}" type="datetimeFigureOut">
              <a:rPr lang="sl-SI"/>
              <a:pPr/>
              <a:t>21.3.2012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10C6-16D0-450B-A143-FD058971AE70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46AC85-C729-43B9-BD53-80F185EE2238}" type="datetimeFigureOut">
              <a:rPr lang="sl-SI"/>
              <a:pPr/>
              <a:t>21.3.2012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F95A1-054E-49D6-B6EB-ACDEBDB2115D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AAA2DC-371B-437B-BDF0-034A18F5FB29}" type="datetimeFigureOut">
              <a:rPr lang="sl-SI"/>
              <a:pPr/>
              <a:t>21.3.2012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CC0F5-4564-4605-A9B4-461914E80B90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958CC7-0F1E-4478-9732-385491229B62}" type="datetimeFigureOut">
              <a:rPr lang="sl-SI"/>
              <a:pPr/>
              <a:t>21.3.2012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209E3-1A14-4CEC-A201-C464629A8814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CD9413-80FD-4323-AFB8-5BF083DF3787}" type="datetimeFigureOut">
              <a:rPr lang="sl-SI"/>
              <a:pPr/>
              <a:t>21.3.2012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AAD99-1574-4CBF-9730-0794CCB98995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32E248-195B-4B11-B212-548330588E35}" type="datetimeFigureOut">
              <a:rPr lang="sl-SI"/>
              <a:pPr/>
              <a:t>21.3.2012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8182D-C0BC-4F66-ADB4-0A10FA2A54A9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CA8E89-A597-48B2-BB69-E5FE729E05E6}" type="datetimeFigureOut">
              <a:rPr lang="sl-SI"/>
              <a:pPr/>
              <a:t>21.3.2012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E972B-F146-4E0A-A73B-4CBAD9BD1765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542813-D2E0-4DB0-BE9F-847A8C5B4A4E}" type="datetimeFigureOut">
              <a:rPr lang="sl-SI"/>
              <a:pPr/>
              <a:t>21.3.2012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38583-CE62-4151-AD4F-B37EF21E0CC4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253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sl-SI" sz="2400">
                <a:latin typeface="Times New Roman" pitchFamily="18" charset="0"/>
              </a:endParaRPr>
            </a:p>
          </p:txBody>
        </p:sp>
        <p:grpSp>
          <p:nvGrpSpPr>
            <p:cNvPr id="22532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253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sl-SI" sz="2400">
                  <a:latin typeface="Times New Roman" pitchFamily="18" charset="0"/>
                </a:endParaRPr>
              </a:p>
            </p:txBody>
          </p:sp>
          <p:sp>
            <p:nvSpPr>
              <p:cNvPr id="2253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sl-SI"/>
              </a:p>
            </p:txBody>
          </p:sp>
        </p:grpSp>
      </p:grpSp>
      <p:sp>
        <p:nvSpPr>
          <p:cNvPr id="2253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2B07D73B-8F88-40B5-87B9-508577821A95}" type="datetimeFigureOut">
              <a:rPr lang="sl-SI"/>
              <a:pPr/>
              <a:t>21.3.2012</a:t>
            </a:fld>
            <a:endParaRPr lang="sl-SI"/>
          </a:p>
        </p:txBody>
      </p:sp>
      <p:sp>
        <p:nvSpPr>
          <p:cNvPr id="2253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sl-SI"/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C9D4874-2EFB-4270-9469-F52D4A50720B}" type="slidenum">
              <a:rPr lang="sl-SI"/>
              <a:pPr/>
              <a:t>‹#›</a:t>
            </a:fld>
            <a:endParaRPr lang="sl-SI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i/imgres?q=industry+iran" TargetMode="External"/><Relationship Id="rId2" Type="http://schemas.openxmlformats.org/officeDocument/2006/relationships/hyperlink" Target="http://en.wikipedia.org/wiki/Iran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ogle.si/imgres?um=1&amp;hl=sl&amp;sa=N&amp;rlz=1C1SKPL_enSI409SI411&amp;biw=1599&amp;bih=800&amp;tbm=isch&amp;tbnid=ED9ms88IBMq8TM:&amp;imgrefurl=http://www.perzijskepreproge.si/shop/278-2/&amp;docid=8b_UOxZtWFtqsM&amp;itg=1&amp;imgurl=http://www.perzijskepreproge.si/wp-content/uploads/2011/10/preproga-tepih-8425.jpg&amp;w=1024&amp;h=681&amp;ei=FyBqT47bEs-OswaM1P3qBw&amp;zoom=1&amp;iact=rc&amp;dur=333&amp;sig=114027594752658189847&amp;page=1&amp;tbnh=117&amp;tbnw=176&amp;start=0&amp;ndsp=34&amp;ved=1t:429,r:16,s:0&amp;tx=84&amp;ty=6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slov 1"/>
          <p:cNvSpPr>
            <a:spLocks noGrp="1"/>
          </p:cNvSpPr>
          <p:nvPr>
            <p:ph type="ctrTitle" idx="4294967295"/>
          </p:nvPr>
        </p:nvSpPr>
        <p:spPr>
          <a:xfrm>
            <a:off x="684213" y="1341438"/>
            <a:ext cx="7772400" cy="2305050"/>
          </a:xfrm>
        </p:spPr>
        <p:txBody>
          <a:bodyPr/>
          <a:lstStyle/>
          <a:p>
            <a:r>
              <a:rPr lang="sl-SI" sz="5400"/>
              <a:t>                 IRAN</a:t>
            </a:r>
            <a:br>
              <a:rPr lang="sl-SI" sz="5400"/>
            </a:br>
            <a:r>
              <a:rPr lang="sl-SI" sz="4000"/>
              <a:t>(RUDARSTVO, ENERGETIKA IN      </a:t>
            </a:r>
            <a:br>
              <a:rPr lang="sl-SI" sz="4000"/>
            </a:br>
            <a:r>
              <a:rPr lang="sl-SI" sz="4000"/>
              <a:t>                INDUTRIJA)</a:t>
            </a:r>
          </a:p>
        </p:txBody>
      </p:sp>
      <p:sp>
        <p:nvSpPr>
          <p:cNvPr id="13314" name="Podnaslov 2"/>
          <p:cNvSpPr>
            <a:spLocks noGrp="1"/>
          </p:cNvSpPr>
          <p:nvPr>
            <p:ph type="subTitle" idx="4294967295"/>
          </p:nvPr>
        </p:nvSpPr>
        <p:spPr>
          <a:xfrm>
            <a:off x="1692275" y="3644900"/>
            <a:ext cx="6045200" cy="175418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sl-SI" sz="1800">
                <a:solidFill>
                  <a:schemeClr val="tx2"/>
                </a:solidFill>
              </a:rPr>
              <a:t>Klemen Kalan in Urška Kalan</a:t>
            </a:r>
          </a:p>
          <a:p>
            <a:pPr marL="0" indent="0" algn="ctr">
              <a:buFont typeface="Wingdings" pitchFamily="2" charset="2"/>
              <a:buNone/>
            </a:pPr>
            <a:r>
              <a:rPr lang="sl-SI" sz="1800">
                <a:solidFill>
                  <a:schemeClr val="tx2"/>
                </a:solidFill>
              </a:rPr>
              <a:t>3.Gb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4292600"/>
            <a:ext cx="4103687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l-SI" sz="2000"/>
              <a:t>Večja središča so še Tbriz, Mašhad, Sar Češmeš pri Kermanu(talilnica bakra in molibdena; 146.000t bakra) in Bafq(talilnica cinka; 100.000t)</a:t>
            </a:r>
          </a:p>
          <a:p>
            <a:pPr>
              <a:buFont typeface="Wingdings" pitchFamily="2" charset="2"/>
              <a:buChar char="Ø"/>
            </a:pPr>
            <a:endParaRPr lang="sl-SI" sz="2000"/>
          </a:p>
          <a:p>
            <a:pPr>
              <a:buFont typeface="Wingdings" pitchFamily="2" charset="2"/>
              <a:buChar char="Ø"/>
            </a:pPr>
            <a:r>
              <a:rPr lang="sl-SI" sz="2000"/>
              <a:t>Iran je vodilni svetovni proizvajalec volneno-svilenih preprog.</a:t>
            </a:r>
          </a:p>
          <a:p>
            <a:endParaRPr lang="sl-SI"/>
          </a:p>
        </p:txBody>
      </p:sp>
      <p:pic>
        <p:nvPicPr>
          <p:cNvPr id="25605" name="Picture 5" descr="KaTepi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429000"/>
            <a:ext cx="4032250" cy="2713038"/>
          </a:xfrm>
          <a:prstGeom prst="rect">
            <a:avLst/>
          </a:prstGeom>
          <a:noFill/>
        </p:spPr>
      </p:pic>
      <p:pic>
        <p:nvPicPr>
          <p:cNvPr id="25607" name="Picture 7" descr="preproga-tepih-84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429000"/>
            <a:ext cx="3995737" cy="2657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slov 1"/>
          <p:cNvSpPr>
            <a:spLocks noGrp="1"/>
          </p:cNvSpPr>
          <p:nvPr>
            <p:ph type="title" idx="4294967295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pPr algn="ctr"/>
            <a:r>
              <a:rPr lang="sl-SI" sz="3400"/>
              <a:t>VIRI</a:t>
            </a:r>
          </a:p>
        </p:txBody>
      </p:sp>
      <p:sp>
        <p:nvSpPr>
          <p:cNvPr id="20482" name="Ograda vsebine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Char char="Ø"/>
            </a:pPr>
            <a:r>
              <a:rPr lang="sl-SI" sz="1600">
                <a:hlinkClick r:id="rId2"/>
              </a:rPr>
              <a:t>http://en.wikipedia.org/wiki/Iran</a:t>
            </a:r>
            <a:endParaRPr lang="sl-SI" sz="1600"/>
          </a:p>
          <a:p>
            <a:pPr marL="514350" indent="-514350">
              <a:buFont typeface="Wingdings" pitchFamily="2" charset="2"/>
              <a:buChar char="Ø"/>
            </a:pPr>
            <a:r>
              <a:rPr lang="sl-SI" sz="1600">
                <a:hlinkClick r:id="rId3"/>
              </a:rPr>
              <a:t>http://www.google.si/imgres?q=industry+iran</a:t>
            </a:r>
            <a:endParaRPr lang="sl-SI" sz="1600"/>
          </a:p>
          <a:p>
            <a:pPr marL="514350" indent="-514350">
              <a:buFont typeface="Wingdings" pitchFamily="2" charset="2"/>
              <a:buChar char="Ø"/>
            </a:pPr>
            <a:r>
              <a:rPr lang="sl-SI" sz="1800"/>
              <a:t>Knjiga: Države sveta</a:t>
            </a:r>
            <a:r>
              <a:rPr lang="sl-SI" sz="2000"/>
              <a:t>, </a:t>
            </a:r>
            <a:r>
              <a:rPr lang="sl-SI" sz="1800"/>
              <a:t>Mladinska knjiga; 2006, Karel in Marjetka Natek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sl-SI" sz="1200">
                <a:hlinkClick r:id="rId4"/>
              </a:rPr>
              <a:t>http://www.google.si/imgres?um=1&amp;hl=sl&amp;sa=N&amp;rlz=1C1SKPL_enSI409SI411&amp;biw=1599&amp;bih=800&amp;tbm=isch&amp;tbnid=ED9ms88IBMq8TM:&amp;imgrefurl=http://www.perzijskepreproge.si/shop/278-2/&amp;docid=8b_UOxZtWFtqsM&amp;itg=1&amp;imgurl=http://www.perzijskepreproge.si/wp-content/uploads/2011/10/preproga-tepih-8425.jpg&amp;w=1024&amp;h=681&amp;ei=FyBqT47bEs-OswaM1P3qBw&amp;zoom=1&amp;iact=rc&amp;dur=333&amp;sig=114027594752658189847&amp;page=1&amp;tbnh=117&amp;tbnw=176&amp;start=0&amp;ndsp=34&amp;ved=1t:429,r:16,s:0&amp;tx=84&amp;ty=67</a:t>
            </a:r>
            <a:r>
              <a:rPr lang="sl-SI" sz="1200"/>
              <a:t> </a:t>
            </a:r>
          </a:p>
          <a:p>
            <a:pPr marL="514350" indent="-514350">
              <a:buFont typeface="Wingdings" pitchFamily="2" charset="2"/>
              <a:buChar char="Ø"/>
            </a:pPr>
            <a:endParaRPr lang="sl-SI" sz="1200"/>
          </a:p>
          <a:p>
            <a:pPr marL="514350" indent="-514350">
              <a:buFont typeface="Wingdings" pitchFamily="2" charset="2"/>
              <a:buNone/>
            </a:pPr>
            <a:endParaRPr lang="sl-SI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slov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sl-SI" sz="3400"/>
              <a:t>RUDARSTVO in ENERGETIKA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sl-SI" sz="200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sl-SI" sz="2000"/>
              <a:t>Pomembno je pridobivanje kroma, bakra, molibdena, železove rude, cinka, zlata, fosfatov, sadre in kuhinjske soli.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sl-SI" sz="2000"/>
          </a:p>
          <a:p>
            <a:pPr>
              <a:buFont typeface="Wingdings" pitchFamily="2" charset="2"/>
              <a:buChar char="Ø"/>
            </a:pPr>
            <a:endParaRPr lang="sl-SI" sz="200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sl-SI" sz="200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sl-SI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sl-SI" sz="2000"/>
          </a:p>
        </p:txBody>
      </p:sp>
      <p:pic>
        <p:nvPicPr>
          <p:cNvPr id="14340" name="Picture 4" descr="kr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565400"/>
            <a:ext cx="2586037" cy="2011363"/>
          </a:xfrm>
          <a:prstGeom prst="rect">
            <a:avLst/>
          </a:prstGeom>
          <a:noFill/>
        </p:spPr>
      </p:pic>
      <p:pic>
        <p:nvPicPr>
          <p:cNvPr id="14342" name="Picture 6" descr="bak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2565400"/>
            <a:ext cx="2554288" cy="2012950"/>
          </a:xfrm>
          <a:prstGeom prst="rect">
            <a:avLst/>
          </a:prstGeom>
          <a:noFill/>
        </p:spPr>
      </p:pic>
      <p:pic>
        <p:nvPicPr>
          <p:cNvPr id="14344" name="Picture 8" descr="IH320-Molybden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2781300"/>
            <a:ext cx="2138362" cy="1582738"/>
          </a:xfrm>
          <a:prstGeom prst="rect">
            <a:avLst/>
          </a:prstGeom>
          <a:noFill/>
        </p:spPr>
      </p:pic>
      <p:pic>
        <p:nvPicPr>
          <p:cNvPr id="14346" name="Picture 10" descr="131032_zlato1_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4652963"/>
            <a:ext cx="3455987" cy="2087562"/>
          </a:xfrm>
          <a:prstGeom prst="rect">
            <a:avLst/>
          </a:prstGeom>
          <a:noFill/>
        </p:spPr>
      </p:pic>
      <p:pic>
        <p:nvPicPr>
          <p:cNvPr id="14348" name="Picture 12" descr="cin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4525" y="4621213"/>
            <a:ext cx="2987675" cy="2236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765175"/>
            <a:ext cx="7859712" cy="53657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l-SI" sz="2000"/>
              <a:t>Pridobivanje nafte izvaja Iranska državna naftna družba(NIOC)</a:t>
            </a:r>
          </a:p>
          <a:p>
            <a:pPr>
              <a:buFont typeface="Wingdings" pitchFamily="2" charset="2"/>
              <a:buChar char="Ø"/>
            </a:pPr>
            <a:endParaRPr lang="sl-SI" sz="2000"/>
          </a:p>
          <a:p>
            <a:pPr>
              <a:buFont typeface="Wingdings" pitchFamily="2" charset="2"/>
              <a:buChar char="Ø"/>
            </a:pPr>
            <a:r>
              <a:rPr lang="sl-SI" sz="2000"/>
              <a:t>Od 2001  ga po plinovodu izvažajo v Turčijo, v načrtu je gradnja 2600km dolgega plinovoda v Pakistan in Indijo.</a:t>
            </a:r>
          </a:p>
          <a:p>
            <a:pPr>
              <a:buFont typeface="Wingdings" pitchFamily="2" charset="2"/>
              <a:buChar char="Ø"/>
            </a:pPr>
            <a:endParaRPr lang="sl-SI" sz="200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sl-SI" sz="2000"/>
              <a:t>Iran ima bogata nahajališča nafte in zemeljskega plina v Huzistanu, ob obali in na dnu Perzijskega zaliva ter domnevno tudi na dnu Kaspijskega jezera.</a:t>
            </a:r>
          </a:p>
          <a:p>
            <a:endParaRPr lang="sl-SI"/>
          </a:p>
        </p:txBody>
      </p:sp>
      <p:pic>
        <p:nvPicPr>
          <p:cNvPr id="26631" name="Picture 7" descr="plin_francija_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644900"/>
            <a:ext cx="4025900" cy="2546350"/>
          </a:xfrm>
          <a:prstGeom prst="rect">
            <a:avLst/>
          </a:prstGeom>
          <a:noFill/>
        </p:spPr>
      </p:pic>
      <p:pic>
        <p:nvPicPr>
          <p:cNvPr id="26633" name="Picture 9" descr="naf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644900"/>
            <a:ext cx="4132262" cy="2606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Ograda vsebine 2"/>
          <p:cNvSpPr>
            <a:spLocks noGrp="1"/>
          </p:cNvSpPr>
          <p:nvPr>
            <p:ph idx="4294967295"/>
          </p:nvPr>
        </p:nvSpPr>
        <p:spPr>
          <a:xfrm>
            <a:off x="684213" y="549275"/>
            <a:ext cx="8459787" cy="6308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sl-SI" sz="2000"/>
              <a:t>Skupaj imajo okoli 16% doslej znanih svetovnih zalog zemelj. Plina in 10% zalog nafte.</a:t>
            </a:r>
          </a:p>
          <a:p>
            <a:pPr>
              <a:buFont typeface="Wingdings" pitchFamily="2" charset="2"/>
              <a:buChar char="Ø"/>
            </a:pPr>
            <a:endParaRPr lang="sl-SI" b="1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844675"/>
            <a:ext cx="4468812" cy="45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sl-SI" sz="200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sl-SI" sz="2000"/>
              <a:t>Instalirana moč vseh elektrarn je okoli 31.000MW.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sl-SI" sz="200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sl-SI" sz="200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sl-SI" sz="200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sl-SI" sz="200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sl-SI" sz="200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sl-SI" sz="200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sl-SI" sz="200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sl-SI" sz="200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sl-SI" sz="200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sl-SI" sz="200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sl-SI" sz="200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sl-SI" sz="200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sl-SI" sz="2000"/>
              <a:t>92% elek. Energije pridobijo v TE na domači zemeljski plin in nafto ter 7% v HE(predvsem na rekah Karun in Karhe)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sl-SI" sz="200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sl-SI" sz="200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sl-SI" sz="200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sl-SI" sz="200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sl-SI" sz="200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sl-SI" sz="200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sl-SI" sz="200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557338"/>
            <a:ext cx="7850188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636838"/>
            <a:ext cx="73088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971550" y="620713"/>
            <a:ext cx="79216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sl-SI" sz="2000"/>
          </a:p>
          <a:p>
            <a:endParaRPr lang="sl-SI" sz="2000"/>
          </a:p>
          <a:p>
            <a:endParaRPr lang="sl-SI" sz="2000"/>
          </a:p>
          <a:p>
            <a:r>
              <a:rPr lang="sl-SI" sz="2000"/>
              <a:t>-Zaradi hitro naraščajočih potreb po ele. Energiji gradijo mdr.HE Karun 3(2000MW) in Karun 4(750MW) ter z rusko pomočjo JE Bušehr(2293MW) ob Perzijskem zalivu.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slov 1"/>
          <p:cNvSpPr>
            <a:spLocks noGrp="1"/>
          </p:cNvSpPr>
          <p:nvPr>
            <p:ph type="title" idx="4294967295"/>
          </p:nvPr>
        </p:nvSpPr>
        <p:spPr>
          <a:xfrm>
            <a:off x="611188" y="260350"/>
            <a:ext cx="7772400" cy="1143000"/>
          </a:xfrm>
        </p:spPr>
        <p:txBody>
          <a:bodyPr/>
          <a:lstStyle/>
          <a:p>
            <a:pPr algn="ctr"/>
            <a:r>
              <a:rPr lang="sl-SI" sz="3400"/>
              <a:t>INDUSTRIJA</a:t>
            </a:r>
          </a:p>
        </p:txBody>
      </p:sp>
      <p:sp>
        <p:nvSpPr>
          <p:cNvPr id="18434" name="Ograda vsebine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l-SI" sz="2000"/>
              <a:t>S tujo pomočjo so nastali veliki industrijski kompleksi petrokemične in kemične industrije ter črne in barvne metalurgije.</a:t>
            </a:r>
          </a:p>
          <a:p>
            <a:pPr>
              <a:buFont typeface="Wingdings" pitchFamily="2" charset="2"/>
              <a:buChar char="Ø"/>
            </a:pPr>
            <a:endParaRPr lang="sl-SI" sz="2000"/>
          </a:p>
          <a:p>
            <a:pPr>
              <a:buFont typeface="Wingdings" pitchFamily="2" charset="2"/>
              <a:buChar char="Ø"/>
            </a:pPr>
            <a:r>
              <a:rPr lang="sl-SI" sz="2000"/>
              <a:t>Največje ind. Območje je Teheran z okoliškimi mesti, kjer je velik del avtomobilske, elektrotehnične, elektronske, farmacevske, grafične in kovinske industrije.</a:t>
            </a:r>
          </a:p>
          <a:p>
            <a:pPr>
              <a:buFont typeface="Wingdings" pitchFamily="2" charset="2"/>
              <a:buChar char="Ø"/>
            </a:pPr>
            <a:endParaRPr lang="sl-SI" sz="2000"/>
          </a:p>
        </p:txBody>
      </p:sp>
      <p:pic>
        <p:nvPicPr>
          <p:cNvPr id="18440" name="Picture 8" descr="pokaz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3716338"/>
            <a:ext cx="3525838" cy="2644775"/>
          </a:xfrm>
          <a:prstGeom prst="rect">
            <a:avLst/>
          </a:prstGeom>
          <a:noFill/>
        </p:spPr>
      </p:pic>
      <p:pic>
        <p:nvPicPr>
          <p:cNvPr id="18442" name="Picture 10" descr="Isfah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46038"/>
            <a:ext cx="9525" cy="9525"/>
          </a:xfrm>
          <a:prstGeom prst="rect">
            <a:avLst/>
          </a:prstGeom>
          <a:noFill/>
        </p:spPr>
      </p:pic>
      <p:pic>
        <p:nvPicPr>
          <p:cNvPr id="18444" name="Picture 12" descr="Isfah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</p:spPr>
      </p:pic>
      <p:pic>
        <p:nvPicPr>
          <p:cNvPr id="18446" name="Picture 14" descr="Isfah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46038"/>
            <a:ext cx="9525" cy="9525"/>
          </a:xfrm>
          <a:prstGeom prst="rect">
            <a:avLst/>
          </a:prstGeom>
          <a:noFill/>
        </p:spPr>
      </p:pic>
      <p:pic>
        <p:nvPicPr>
          <p:cNvPr id="18448" name="Picture 16" descr="Isfah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</p:spPr>
      </p:pic>
      <p:pic>
        <p:nvPicPr>
          <p:cNvPr id="18450" name="Picture 18" descr="Isfah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</p:spPr>
      </p:pic>
      <p:pic>
        <p:nvPicPr>
          <p:cNvPr id="18452" name="Picture 20" descr="800px-Naghsh-e-jahan_masjed-e-shah_esfah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3716338"/>
            <a:ext cx="3563938" cy="267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l-SI" sz="2000"/>
              <a:t>Drugo ind. območje je Isfahan s tradicionalno tekstilno ind., okrog njega pa so nastala nova satelitska mesta Arya Šahr(črna in barvna metalurgija), Mobarake(železarna),Mohammadabad (kmetijski stroji).</a:t>
            </a:r>
          </a:p>
          <a:p>
            <a:endParaRPr lang="sl-SI"/>
          </a:p>
        </p:txBody>
      </p:sp>
      <p:pic>
        <p:nvPicPr>
          <p:cNvPr id="24581" name="Picture 5" descr="isfah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997200"/>
            <a:ext cx="4197350" cy="2601913"/>
          </a:xfrm>
          <a:prstGeom prst="rect">
            <a:avLst/>
          </a:prstGeom>
          <a:noFill/>
        </p:spPr>
      </p:pic>
      <p:pic>
        <p:nvPicPr>
          <p:cNvPr id="24583" name="Picture 7" descr="Landscape_View_Isfah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997200"/>
            <a:ext cx="3851275" cy="266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grada vsebine 2"/>
          <p:cNvSpPr>
            <a:spLocks noGrp="1"/>
          </p:cNvSpPr>
          <p:nvPr>
            <p:ph idx="4294967295"/>
          </p:nvPr>
        </p:nvSpPr>
        <p:spPr>
          <a:xfrm>
            <a:off x="457200" y="0"/>
            <a:ext cx="8686800" cy="6858000"/>
          </a:xfrm>
        </p:spPr>
        <p:txBody>
          <a:bodyPr/>
          <a:lstStyle/>
          <a:p>
            <a:endParaRPr lang="sl-SI"/>
          </a:p>
          <a:p>
            <a:endParaRPr lang="sl-SI"/>
          </a:p>
          <a:p>
            <a:pPr>
              <a:buFont typeface="Wingdings" pitchFamily="2" charset="2"/>
              <a:buChar char="Ø"/>
            </a:pPr>
            <a:r>
              <a:rPr lang="sl-SI" sz="2000"/>
              <a:t>Tretje središče je Širaz s petrokemično,kemično in elektronsko ind.</a:t>
            </a:r>
          </a:p>
          <a:p>
            <a:pPr>
              <a:buFont typeface="Wingdings" pitchFamily="2" charset="2"/>
              <a:buChar char="Ø"/>
            </a:pPr>
            <a:endParaRPr lang="sl-SI" sz="2000"/>
          </a:p>
          <a:p>
            <a:pPr>
              <a:buFont typeface="Wingdings" pitchFamily="2" charset="2"/>
              <a:buNone/>
            </a:pPr>
            <a:endParaRPr lang="sl-SI" sz="2000"/>
          </a:p>
          <a:p>
            <a:pPr>
              <a:buFont typeface="Wingdings" pitchFamily="2" charset="2"/>
              <a:buChar char="Ø"/>
            </a:pPr>
            <a:endParaRPr lang="sl-SI" sz="200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557338"/>
            <a:ext cx="3378200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4437063"/>
            <a:ext cx="4103688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00000389009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1557338"/>
            <a:ext cx="4322762" cy="267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sti">
  <a:themeElements>
    <a:clrScheme name="Plasti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Plasti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sti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sti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sti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sti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sti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sti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107</TotalTime>
  <Words>264</Words>
  <Application>Microsoft Office PowerPoint</Application>
  <PresentationFormat>On-screen Show (4:3)</PresentationFormat>
  <Paragraphs>56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Predloga načrta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6" baseType="lpstr">
      <vt:lpstr>Calibri</vt:lpstr>
      <vt:lpstr>Arial</vt:lpstr>
      <vt:lpstr>Times New Roman</vt:lpstr>
      <vt:lpstr>Wingdings</vt:lpstr>
      <vt:lpstr>Plasti</vt:lpstr>
      <vt:lpstr>                 IRAN (RUDARSTVO, ENERGETIKA IN                       INDUTRIJA)</vt:lpstr>
      <vt:lpstr>RUDARSTVO in ENERGETIKA</vt:lpstr>
      <vt:lpstr>Diapozitiv 3</vt:lpstr>
      <vt:lpstr>Diapozitiv 4</vt:lpstr>
      <vt:lpstr>Diapozitiv 5</vt:lpstr>
      <vt:lpstr>Diapozitiv 6</vt:lpstr>
      <vt:lpstr>INDUSTRIJA</vt:lpstr>
      <vt:lpstr>Diapozitiv 8</vt:lpstr>
      <vt:lpstr>Diapozitiv 9</vt:lpstr>
      <vt:lpstr>Diapozitiv 10</vt:lpstr>
      <vt:lpstr>VIRI</vt:lpstr>
    </vt:vector>
  </TitlesOfParts>
  <Company>TK^2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IRAN (RUDARSTVO,ENERGETIKA IN INDUTRIJA)</dc:title>
  <dc:creator>Tadeja</dc:creator>
  <cp:lastModifiedBy>PC</cp:lastModifiedBy>
  <cp:revision>12</cp:revision>
  <dcterms:created xsi:type="dcterms:W3CDTF">2012-02-20T11:05:42Z</dcterms:created>
  <dcterms:modified xsi:type="dcterms:W3CDTF">2012-03-21T18:47:55Z</dcterms:modified>
</cp:coreProperties>
</file>