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3" r:id="rId7"/>
    <p:sldId id="264" r:id="rId8"/>
    <p:sldId id="260" r:id="rId9"/>
    <p:sldId id="261" r:id="rId1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81" autoAdjust="0"/>
    <p:restoredTop sz="94660"/>
  </p:normalViewPr>
  <p:slideViewPr>
    <p:cSldViewPr>
      <p:cViewPr varScale="1">
        <p:scale>
          <a:sx n="110" d="100"/>
          <a:sy n="110" d="100"/>
        </p:scale>
        <p:origin x="-16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8" name="Ograda datuma 27"/>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17" name="Ograda noge 16"/>
          <p:cNvSpPr>
            <a:spLocks noGrp="1"/>
          </p:cNvSpPr>
          <p:nvPr>
            <p:ph type="ftr" sz="quarter" idx="11"/>
          </p:nvPr>
        </p:nvSpPr>
        <p:spPr/>
        <p:txBody>
          <a:bodyPr/>
          <a:lstStyle>
            <a:extLst/>
          </a:lstStyle>
          <a:p>
            <a:endParaRPr lang="sl-SI"/>
          </a:p>
        </p:txBody>
      </p:sp>
      <p:sp>
        <p:nvSpPr>
          <p:cNvPr id="29" name="Ograda številke diapozitiva 28"/>
          <p:cNvSpPr>
            <a:spLocks noGrp="1"/>
          </p:cNvSpPr>
          <p:nvPr>
            <p:ph type="sldNum" sz="quarter" idx="12"/>
          </p:nvPr>
        </p:nvSpPr>
        <p:spPr/>
        <p:txBody>
          <a:bodyPr/>
          <a:lstStyle>
            <a:extLst/>
          </a:lstStyle>
          <a:p>
            <a:fld id="{4115CCA1-04D5-42D8-858F-8F35438B292C}" type="slidenum">
              <a:rPr lang="sl-SI" smtClean="0"/>
              <a:pPr/>
              <a:t>‹#›</a:t>
            </a:fld>
            <a:endParaRPr lang="sl-SI"/>
          </a:p>
        </p:txBody>
      </p:sp>
      <p:sp>
        <p:nvSpPr>
          <p:cNvPr id="32" name="Pravokotni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Pravokotni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Pravokotni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Pravokotni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Pravokotni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Naslov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sl-SI" smtClean="0"/>
              <a:t>Kliknite, če želite urediti slog naslova matrice</a:t>
            </a:r>
            <a:endParaRPr kumimoji="0" lang="en-US"/>
          </a:p>
        </p:txBody>
      </p:sp>
      <p:sp>
        <p:nvSpPr>
          <p:cNvPr id="9" name="Podnaslov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l-SI" smtClean="0"/>
              <a:t>Kliknite, če želite urediti slog podnaslova matrice</a:t>
            </a:r>
            <a:endParaRPr kumimoji="0" lang="en-US"/>
          </a:p>
        </p:txBody>
      </p:sp>
      <p:sp>
        <p:nvSpPr>
          <p:cNvPr id="56" name="Pravokotni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Pravokotni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Pravokotni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Pravokotni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4115CCA1-04D5-42D8-858F-8F35438B292C}"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981200" cy="5851525"/>
          </a:xfrm>
        </p:spPr>
        <p:txBody>
          <a:bodyPr vert="eaVert" anchor="ct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609600" y="274639"/>
            <a:ext cx="5867400" cy="5851525"/>
          </a:xfrm>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4115CCA1-04D5-42D8-858F-8F35438B292C}"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4115CCA1-04D5-42D8-858F-8F35438B292C}"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14" name="Prostoročno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Prostoročno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Prostoročno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Prostoročno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Prostoročno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Prostoročno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Prostoročno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Prostoročno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Prostoročno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Prostoročno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Prostoročno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Prostoročno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Prostoročno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Prostoročno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Prostoročno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Ograda besedila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4115CCA1-04D5-42D8-858F-8F35438B292C}" type="slidenum">
              <a:rPr lang="sl-SI" smtClean="0"/>
              <a:pPr/>
              <a:t>‹#›</a:t>
            </a:fld>
            <a:endParaRPr lang="sl-SI"/>
          </a:p>
        </p:txBody>
      </p:sp>
      <p:sp>
        <p:nvSpPr>
          <p:cNvPr id="7" name="Pravokotni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slov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sl-SI" smtClean="0"/>
              <a:t>Kliknite, če želite urediti slog naslova matrice</a:t>
            </a:r>
            <a:endParaRPr kumimoji="0" lang="en-US"/>
          </a:p>
        </p:txBody>
      </p:sp>
      <p:sp>
        <p:nvSpPr>
          <p:cNvPr id="8" name="Pravokotni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Pravokotni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avokotni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avokotni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avokotni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512064"/>
            <a:ext cx="8229600" cy="914400"/>
          </a:xfrm>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6" name="Ograda noge 5"/>
          <p:cNvSpPr>
            <a:spLocks noGrp="1"/>
          </p:cNvSpPr>
          <p:nvPr>
            <p:ph type="ftr" sz="quarter" idx="11"/>
          </p:nvPr>
        </p:nvSpPr>
        <p:spPr/>
        <p:txBody>
          <a:bodyPr/>
          <a:lstStyle>
            <a:extLst/>
          </a:lstStyle>
          <a:p>
            <a:endParaRPr lang="sl-SI"/>
          </a:p>
        </p:txBody>
      </p:sp>
      <p:sp>
        <p:nvSpPr>
          <p:cNvPr id="7" name="Ograda številke diapozitiva 6"/>
          <p:cNvSpPr>
            <a:spLocks noGrp="1"/>
          </p:cNvSpPr>
          <p:nvPr>
            <p:ph type="sldNum" sz="quarter" idx="12"/>
          </p:nvPr>
        </p:nvSpPr>
        <p:spPr/>
        <p:txBody>
          <a:bodyPr/>
          <a:lstStyle>
            <a:extLst/>
          </a:lstStyle>
          <a:p>
            <a:fld id="{4115CCA1-04D5-42D8-858F-8F35438B292C}"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5" name="Pravokotni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slov 1"/>
          <p:cNvSpPr>
            <a:spLocks noGrp="1"/>
          </p:cNvSpPr>
          <p:nvPr>
            <p:ph type="title"/>
          </p:nvPr>
        </p:nvSpPr>
        <p:spPr>
          <a:xfrm>
            <a:off x="504824" y="512064"/>
            <a:ext cx="7772400" cy="914400"/>
          </a:xfrm>
        </p:spPr>
        <p:txBody>
          <a:bodyPr anchor="t"/>
          <a:lstStyle>
            <a:lvl1pPr>
              <a:defRPr sz="4000"/>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8" name="Ograda noge 7"/>
          <p:cNvSpPr>
            <a:spLocks noGrp="1"/>
          </p:cNvSpPr>
          <p:nvPr>
            <p:ph type="ftr" sz="quarter" idx="11"/>
          </p:nvPr>
        </p:nvSpPr>
        <p:spPr/>
        <p:txBody>
          <a:bodyPr/>
          <a:lstStyle>
            <a:extLst/>
          </a:lstStyle>
          <a:p>
            <a:endParaRPr lang="sl-SI"/>
          </a:p>
        </p:txBody>
      </p:sp>
      <p:sp>
        <p:nvSpPr>
          <p:cNvPr id="9" name="Ograda številke diapozitiva 8"/>
          <p:cNvSpPr>
            <a:spLocks noGrp="1"/>
          </p:cNvSpPr>
          <p:nvPr>
            <p:ph type="sldNum" sz="quarter" idx="12"/>
          </p:nvPr>
        </p:nvSpPr>
        <p:spPr/>
        <p:txBody>
          <a:bodyPr/>
          <a:lstStyle>
            <a:extLst/>
          </a:lstStyle>
          <a:p>
            <a:fld id="{4115CCA1-04D5-42D8-858F-8F35438B292C}" type="slidenum">
              <a:rPr lang="sl-SI" smtClean="0"/>
              <a:pPr/>
              <a:t>‹#›</a:t>
            </a:fld>
            <a:endParaRPr lang="sl-SI"/>
          </a:p>
        </p:txBody>
      </p:sp>
      <p:sp>
        <p:nvSpPr>
          <p:cNvPr id="16" name="Pravokotni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Pravokotni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Pravokotni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Pravokotni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Pravokotni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Pravokotni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Pravokotni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Pravokotni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Pravokotni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914400" y="512064"/>
            <a:ext cx="7772400" cy="914400"/>
          </a:xfrm>
        </p:spPr>
        <p:txBody>
          <a:bodyPr/>
          <a:lstStyle>
            <a:lvl1pPr>
              <a:defRPr sz="4000" cap="none" baseline="0"/>
            </a:lvl1pPr>
            <a:extLst/>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4" name="Ograda noge 3"/>
          <p:cNvSpPr>
            <a:spLocks noGrp="1"/>
          </p:cNvSpPr>
          <p:nvPr>
            <p:ph type="ftr" sz="quarter" idx="11"/>
          </p:nvPr>
        </p:nvSpPr>
        <p:spPr/>
        <p:txBody>
          <a:bodyPr/>
          <a:lstStyle>
            <a:extLst/>
          </a:lstStyle>
          <a:p>
            <a:endParaRPr lang="sl-SI"/>
          </a:p>
        </p:txBody>
      </p:sp>
      <p:sp>
        <p:nvSpPr>
          <p:cNvPr id="5" name="Ograda številke diapozitiva 4"/>
          <p:cNvSpPr>
            <a:spLocks noGrp="1"/>
          </p:cNvSpPr>
          <p:nvPr>
            <p:ph type="sldNum" sz="quarter" idx="12"/>
          </p:nvPr>
        </p:nvSpPr>
        <p:spPr/>
        <p:txBody>
          <a:bodyPr/>
          <a:lstStyle>
            <a:extLst/>
          </a:lstStyle>
          <a:p>
            <a:fld id="{4115CCA1-04D5-42D8-858F-8F35438B292C}"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3" name="Ograda noge 2"/>
          <p:cNvSpPr>
            <a:spLocks noGrp="1"/>
          </p:cNvSpPr>
          <p:nvPr>
            <p:ph type="ftr" sz="quarter" idx="11"/>
          </p:nvPr>
        </p:nvSpPr>
        <p:spPr/>
        <p:txBody>
          <a:bodyPr/>
          <a:lstStyle>
            <a:extLst/>
          </a:lstStyle>
          <a:p>
            <a:endParaRPr lang="sl-SI"/>
          </a:p>
        </p:txBody>
      </p:sp>
      <p:sp>
        <p:nvSpPr>
          <p:cNvPr id="4" name="Ograda številke diapozitiva 3"/>
          <p:cNvSpPr>
            <a:spLocks noGrp="1"/>
          </p:cNvSpPr>
          <p:nvPr>
            <p:ph type="sldNum" sz="quarter" idx="12"/>
          </p:nvPr>
        </p:nvSpPr>
        <p:spPr/>
        <p:txBody>
          <a:bodyPr/>
          <a:lstStyle>
            <a:extLst/>
          </a:lstStyle>
          <a:p>
            <a:fld id="{4115CCA1-04D5-42D8-858F-8F35438B292C}"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273050"/>
            <a:ext cx="8229600" cy="1162050"/>
          </a:xfrm>
        </p:spPr>
        <p:txBody>
          <a:bodyPr anchor="ctr"/>
          <a:lstStyle>
            <a:lvl1pPr algn="l">
              <a:buNone/>
              <a:defRPr sz="3600" b="0"/>
            </a:lvl1pPr>
            <a:extLst/>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extLst/>
          </a:lstStyle>
          <a:p>
            <a:fld id="{934CE686-179D-45AD-80A3-80F1A03615C4}" type="datetimeFigureOut">
              <a:rPr lang="sl-SI" smtClean="0"/>
              <a:pPr/>
              <a:t>11.3.2012</a:t>
            </a:fld>
            <a:endParaRPr lang="sl-SI"/>
          </a:p>
        </p:txBody>
      </p:sp>
      <p:sp>
        <p:nvSpPr>
          <p:cNvPr id="6" name="Ograda noge 5"/>
          <p:cNvSpPr>
            <a:spLocks noGrp="1"/>
          </p:cNvSpPr>
          <p:nvPr>
            <p:ph type="ftr" sz="quarter" idx="11"/>
          </p:nvPr>
        </p:nvSpPr>
        <p:spPr/>
        <p:txBody>
          <a:bodyPr/>
          <a:lstStyle>
            <a:extLst/>
          </a:lstStyle>
          <a:p>
            <a:endParaRPr lang="sl-SI"/>
          </a:p>
        </p:txBody>
      </p:sp>
      <p:sp>
        <p:nvSpPr>
          <p:cNvPr id="7" name="Ograda številke diapozitiva 6"/>
          <p:cNvSpPr>
            <a:spLocks noGrp="1"/>
          </p:cNvSpPr>
          <p:nvPr>
            <p:ph type="sldNum" sz="quarter" idx="12"/>
          </p:nvPr>
        </p:nvSpPr>
        <p:spPr/>
        <p:txBody>
          <a:bodyPr/>
          <a:lstStyle>
            <a:extLst/>
          </a:lstStyle>
          <a:p>
            <a:fld id="{4115CCA1-04D5-42D8-858F-8F35438B292C}"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Pravokotni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Raven konek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Raven konek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Raven konek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Raven konek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slov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sl-SI" smtClean="0"/>
              <a:t>Kliknite ikono, če želite dodati sliko</a:t>
            </a:r>
            <a:endParaRPr kumimoji="0" lang="en-US"/>
          </a:p>
        </p:txBody>
      </p:sp>
      <p:sp>
        <p:nvSpPr>
          <p:cNvPr id="4" name="Ograda besedila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sl-SI" smtClean="0"/>
              <a:t>Kliknite, če želite urediti sloge besedila matrice</a:t>
            </a:r>
          </a:p>
        </p:txBody>
      </p:sp>
      <p:grpSp>
        <p:nvGrpSpPr>
          <p:cNvPr id="14" name="Skupina 13"/>
          <p:cNvGrpSpPr/>
          <p:nvPr/>
        </p:nvGrpSpPr>
        <p:grpSpPr>
          <a:xfrm rot="5400000">
            <a:off x="8666981" y="1371600"/>
            <a:ext cx="132763" cy="128466"/>
            <a:chOff x="6668087" y="1297746"/>
            <a:chExt cx="161840" cy="156602"/>
          </a:xfrm>
        </p:grpSpPr>
        <p:cxnSp>
          <p:nvCxnSpPr>
            <p:cNvPr id="11" name="Raven konek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Raven konek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Raven konek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Raven konek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Raven konek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Raven konek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Ograda datuma 4"/>
          <p:cNvSpPr>
            <a:spLocks noGrp="1"/>
          </p:cNvSpPr>
          <p:nvPr>
            <p:ph type="dt" sz="half" idx="10"/>
          </p:nvPr>
        </p:nvSpPr>
        <p:spPr>
          <a:xfrm>
            <a:off x="6477000" y="55499"/>
            <a:ext cx="2133600" cy="365125"/>
          </a:xfrm>
        </p:spPr>
        <p:txBody>
          <a:bodyPr/>
          <a:lstStyle>
            <a:extLst/>
          </a:lstStyle>
          <a:p>
            <a:fld id="{934CE686-179D-45AD-80A3-80F1A03615C4}" type="datetimeFigureOut">
              <a:rPr lang="sl-SI" smtClean="0"/>
              <a:pPr/>
              <a:t>11.3.2012</a:t>
            </a:fld>
            <a:endParaRPr lang="sl-SI"/>
          </a:p>
        </p:txBody>
      </p:sp>
      <p:sp>
        <p:nvSpPr>
          <p:cNvPr id="6" name="Ograda noge 5"/>
          <p:cNvSpPr>
            <a:spLocks noGrp="1"/>
          </p:cNvSpPr>
          <p:nvPr>
            <p:ph type="ftr" sz="quarter" idx="11"/>
          </p:nvPr>
        </p:nvSpPr>
        <p:spPr>
          <a:xfrm>
            <a:off x="914400" y="55499"/>
            <a:ext cx="5562600" cy="365125"/>
          </a:xfrm>
        </p:spPr>
        <p:txBody>
          <a:bodyPr/>
          <a:lstStyle>
            <a:extLst/>
          </a:lstStyle>
          <a:p>
            <a:endParaRPr lang="sl-SI"/>
          </a:p>
        </p:txBody>
      </p:sp>
      <p:sp>
        <p:nvSpPr>
          <p:cNvPr id="7" name="Ograda številke diapozitiva 6"/>
          <p:cNvSpPr>
            <a:spLocks noGrp="1"/>
          </p:cNvSpPr>
          <p:nvPr>
            <p:ph type="sldNum" sz="quarter" idx="12"/>
          </p:nvPr>
        </p:nvSpPr>
        <p:spPr>
          <a:xfrm>
            <a:off x="8610600" y="55499"/>
            <a:ext cx="457200" cy="365125"/>
          </a:xfrm>
        </p:spPr>
        <p:txBody>
          <a:bodyPr/>
          <a:lstStyle>
            <a:extLst/>
          </a:lstStyle>
          <a:p>
            <a:fld id="{4115CCA1-04D5-42D8-858F-8F35438B292C}"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avokotni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Pravokotni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avokotni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avokotni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avokotni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avokotni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Pravokotni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Pravokotni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Pravokotni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Ograda naslova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34CE686-179D-45AD-80A3-80F1A03615C4}" type="datetimeFigureOut">
              <a:rPr lang="sl-SI" smtClean="0"/>
              <a:pPr/>
              <a:t>11.3.2012</a:t>
            </a:fld>
            <a:endParaRPr lang="sl-SI"/>
          </a:p>
        </p:txBody>
      </p:sp>
      <p:sp>
        <p:nvSpPr>
          <p:cNvPr id="3" name="Ograda no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sl-SI"/>
          </a:p>
        </p:txBody>
      </p:sp>
      <p:sp>
        <p:nvSpPr>
          <p:cNvPr id="23" name="Ograda številke diapoz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115CCA1-04D5-42D8-858F-8F35438B292C}"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riedrich_Nietzsche" TargetMode="External"/><Relationship Id="rId2" Type="http://schemas.openxmlformats.org/officeDocument/2006/relationships/hyperlink" Target="http://sl.wikipedia.org/wiki/Friedrich_Wilhelm_Nietzsche" TargetMode="External"/><Relationship Id="rId1" Type="http://schemas.openxmlformats.org/officeDocument/2006/relationships/slideLayout" Target="../slideLayouts/slideLayout2.xml"/><Relationship Id="rId6" Type="http://schemas.openxmlformats.org/officeDocument/2006/relationships/hyperlink" Target="http://en.wikipedia.org/wiki/Thus_Spoke_Zarathustra" TargetMode="External"/><Relationship Id="rId5" Type="http://schemas.openxmlformats.org/officeDocument/2006/relationships/hyperlink" Target="http://en.wikipedia.org/wiki/Beyond_Good_and_Evil_(book)" TargetMode="External"/><Relationship Id="rId4" Type="http://schemas.openxmlformats.org/officeDocument/2006/relationships/hyperlink" Target="http://en.wikipedia.org/wiki/The_Will_to_Power_(manuscri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Friedrich Wilhelm Nietzsche</a:t>
            </a:r>
            <a:br>
              <a:rPr lang="sl-SI" dirty="0" smtClean="0"/>
            </a:br>
            <a:r>
              <a:rPr lang="sl-SI" dirty="0" smtClean="0"/>
              <a:t>		   in </a:t>
            </a:r>
            <a:r>
              <a:rPr lang="sl-SI" dirty="0" err="1" smtClean="0"/>
              <a:t>Alamut</a:t>
            </a:r>
            <a:endParaRPr lang="sl-SI" dirty="0"/>
          </a:p>
        </p:txBody>
      </p:sp>
      <p:sp>
        <p:nvSpPr>
          <p:cNvPr id="3" name="Podnaslov 2"/>
          <p:cNvSpPr>
            <a:spLocks noGrp="1"/>
          </p:cNvSpPr>
          <p:nvPr>
            <p:ph type="subTitle" idx="1"/>
          </p:nvPr>
        </p:nvSpPr>
        <p:spPr/>
        <p:txBody>
          <a:bodyPr/>
          <a:lstStyle/>
          <a:p>
            <a:r>
              <a:rPr lang="sl-SI" dirty="0" smtClean="0"/>
              <a:t>Martin Soban </a:t>
            </a:r>
            <a:r>
              <a:rPr lang="sl-SI" dirty="0" err="1" smtClean="0"/>
              <a:t>3.Ga</a:t>
            </a:r>
            <a:endParaRPr lang="sl-SI" dirty="0"/>
          </a:p>
        </p:txBody>
      </p:sp>
      <p:pic>
        <p:nvPicPr>
          <p:cNvPr id="2050" name="Picture 2" descr="C:\Users\martin\Desktop\Nietzsche in Alamut\Friedrich_Wilhelm_Nietzsche.jpg"/>
          <p:cNvPicPr>
            <a:picLocks noChangeAspect="1" noChangeArrowheads="1"/>
          </p:cNvPicPr>
          <p:nvPr/>
        </p:nvPicPr>
        <p:blipFill>
          <a:blip r:embed="rId2"/>
          <a:srcRect/>
          <a:stretch>
            <a:fillRect/>
          </a:stretch>
        </p:blipFill>
        <p:spPr bwMode="auto">
          <a:xfrm>
            <a:off x="5143504" y="357166"/>
            <a:ext cx="3214710" cy="3500462"/>
          </a:xfrm>
          <a:prstGeom prst="ellipse">
            <a:avLst/>
          </a:prstGeom>
          <a:ln>
            <a:noFill/>
          </a:ln>
          <a:effectLst>
            <a:softEdge rad="112500"/>
          </a:effectLst>
        </p:spPr>
      </p:pic>
      <p:pic>
        <p:nvPicPr>
          <p:cNvPr id="2051" name="Picture 3" descr="C:\Users\martin\Desktop\Nietzsche in Alamut\Vladimir_Bartol.jpg"/>
          <p:cNvPicPr>
            <a:picLocks noChangeAspect="1" noChangeArrowheads="1"/>
          </p:cNvPicPr>
          <p:nvPr/>
        </p:nvPicPr>
        <p:blipFill>
          <a:blip r:embed="rId3"/>
          <a:srcRect/>
          <a:stretch>
            <a:fillRect/>
          </a:stretch>
        </p:blipFill>
        <p:spPr bwMode="auto">
          <a:xfrm>
            <a:off x="857224" y="214290"/>
            <a:ext cx="3000396" cy="364333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Alamut</a:t>
            </a:r>
            <a:endParaRPr lang="sl-SI" dirty="0"/>
          </a:p>
        </p:txBody>
      </p:sp>
      <p:sp>
        <p:nvSpPr>
          <p:cNvPr id="3" name="Ograda vsebine 2"/>
          <p:cNvSpPr>
            <a:spLocks noGrp="1"/>
          </p:cNvSpPr>
          <p:nvPr>
            <p:ph idx="1"/>
          </p:nvPr>
        </p:nvSpPr>
        <p:spPr>
          <a:xfrm>
            <a:off x="914400" y="1783560"/>
            <a:ext cx="4300542" cy="4572000"/>
          </a:xfrm>
        </p:spPr>
        <p:txBody>
          <a:bodyPr>
            <a:normAutofit/>
          </a:bodyPr>
          <a:lstStyle/>
          <a:p>
            <a:r>
              <a:rPr lang="sl-SI" sz="2400" dirty="0" smtClean="0"/>
              <a:t>o perzijskih vojakih </a:t>
            </a:r>
            <a:r>
              <a:rPr lang="sl-SI" sz="2400" dirty="0" err="1" smtClean="0"/>
              <a:t>11.st</a:t>
            </a:r>
            <a:r>
              <a:rPr lang="sl-SI" sz="2400" dirty="0" smtClean="0"/>
              <a:t> (</a:t>
            </a:r>
            <a:r>
              <a:rPr lang="sl-SI" sz="2400" dirty="0" err="1" smtClean="0"/>
              <a:t>izmailci</a:t>
            </a:r>
            <a:r>
              <a:rPr lang="sl-SI" sz="2400" dirty="0" smtClean="0"/>
              <a:t>)</a:t>
            </a:r>
          </a:p>
          <a:p>
            <a:r>
              <a:rPr lang="sl-SI" sz="2400" dirty="0" smtClean="0"/>
              <a:t>muslimanski </a:t>
            </a:r>
            <a:r>
              <a:rPr lang="sl-SI" sz="2400" dirty="0" err="1" smtClean="0"/>
              <a:t>ismaili</a:t>
            </a:r>
            <a:r>
              <a:rPr lang="sl-SI" sz="2400" dirty="0" smtClean="0"/>
              <a:t> oz. </a:t>
            </a:r>
            <a:r>
              <a:rPr lang="sl-SI" sz="2400" dirty="0" err="1" smtClean="0"/>
              <a:t>izmailci</a:t>
            </a:r>
            <a:r>
              <a:rPr lang="sl-SI" sz="2400" dirty="0" smtClean="0"/>
              <a:t>(</a:t>
            </a:r>
            <a:r>
              <a:rPr lang="sl-SI" sz="2400" dirty="0" err="1" smtClean="0"/>
              <a:t>assassini</a:t>
            </a:r>
            <a:r>
              <a:rPr lang="sl-SI" sz="2400" dirty="0" smtClean="0"/>
              <a:t>)</a:t>
            </a:r>
          </a:p>
          <a:p>
            <a:r>
              <a:rPr lang="sl-SI" sz="2400" dirty="0" smtClean="0"/>
              <a:t>voditelj Hasan </a:t>
            </a:r>
            <a:r>
              <a:rPr lang="sl-SI" sz="2400" dirty="0" err="1" smtClean="0"/>
              <a:t>ibn</a:t>
            </a:r>
            <a:r>
              <a:rPr lang="sl-SI" sz="2400" dirty="0" smtClean="0"/>
              <a:t> as-</a:t>
            </a:r>
            <a:r>
              <a:rPr lang="sl-SI" sz="2400" dirty="0" err="1" smtClean="0"/>
              <a:t>Sabah</a:t>
            </a:r>
            <a:endParaRPr lang="sl-SI" sz="2400" dirty="0" smtClean="0"/>
          </a:p>
          <a:p>
            <a:r>
              <a:rPr lang="sl-SI" sz="2400" dirty="0" err="1" smtClean="0"/>
              <a:t>fedaini</a:t>
            </a:r>
            <a:endParaRPr lang="sl-SI" sz="2400" dirty="0" smtClean="0"/>
          </a:p>
          <a:p>
            <a:r>
              <a:rPr lang="sl-SI" sz="2400" dirty="0" smtClean="0"/>
              <a:t>deklice - </a:t>
            </a:r>
            <a:r>
              <a:rPr lang="sl-SI" sz="2400" dirty="0" err="1" smtClean="0"/>
              <a:t>hurije</a:t>
            </a:r>
            <a:endParaRPr lang="sl-SI" sz="2400" dirty="0" smtClean="0"/>
          </a:p>
          <a:p>
            <a:r>
              <a:rPr lang="sl-SI" sz="2400" dirty="0" smtClean="0"/>
              <a:t>rajski vrtovi</a:t>
            </a:r>
          </a:p>
          <a:p>
            <a:r>
              <a:rPr lang="sl-SI" sz="2400" dirty="0" smtClean="0"/>
              <a:t>boj</a:t>
            </a:r>
            <a:endParaRPr lang="sl-SI" sz="2400" dirty="0"/>
          </a:p>
        </p:txBody>
      </p:sp>
      <p:pic>
        <p:nvPicPr>
          <p:cNvPr id="1026" name="Picture 2" descr="C:\Users\martin\Desktop\Nietzsche in Alamut\Naslovnica_Alamuta.png"/>
          <p:cNvPicPr>
            <a:picLocks noChangeAspect="1" noChangeArrowheads="1"/>
          </p:cNvPicPr>
          <p:nvPr/>
        </p:nvPicPr>
        <p:blipFill>
          <a:blip r:embed="rId2"/>
          <a:srcRect/>
          <a:stretch>
            <a:fillRect/>
          </a:stretch>
        </p:blipFill>
        <p:spPr bwMode="auto">
          <a:xfrm>
            <a:off x="5500694" y="1714488"/>
            <a:ext cx="3357586" cy="4572032"/>
          </a:xfrm>
          <a:prstGeom prst="snip2DiagRect">
            <a:avLst/>
          </a:prstGeom>
          <a:solidFill>
            <a:srgbClr val="FFFFFF">
              <a:shade val="85000"/>
            </a:srgbClr>
          </a:solidFill>
          <a:ln w="889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F.W. Nietzsche-</a:t>
            </a:r>
            <a:r>
              <a:rPr lang="sl-SI" sz="2400" dirty="0" smtClean="0"/>
              <a:t>“Postanite kar ste”.</a:t>
            </a:r>
            <a:endParaRPr lang="sl-SI" sz="2400" dirty="0"/>
          </a:p>
        </p:txBody>
      </p:sp>
      <p:sp>
        <p:nvSpPr>
          <p:cNvPr id="3" name="Ograda vsebine 2"/>
          <p:cNvSpPr>
            <a:spLocks noGrp="1"/>
          </p:cNvSpPr>
          <p:nvPr>
            <p:ph idx="1"/>
          </p:nvPr>
        </p:nvSpPr>
        <p:spPr/>
        <p:txBody>
          <a:bodyPr>
            <a:normAutofit/>
          </a:bodyPr>
          <a:lstStyle/>
          <a:p>
            <a:r>
              <a:rPr lang="sl-SI" sz="2400" dirty="0" smtClean="0"/>
              <a:t> 15. oktober 1844 </a:t>
            </a:r>
            <a:r>
              <a:rPr lang="sl-SI" sz="2400" dirty="0" err="1" smtClean="0"/>
              <a:t>Röcken</a:t>
            </a:r>
            <a:r>
              <a:rPr lang="sl-SI" sz="2400" dirty="0" smtClean="0"/>
              <a:t> pri Leipzigu, Saška</a:t>
            </a:r>
          </a:p>
          <a:p>
            <a:r>
              <a:rPr lang="sl-SI" sz="2400" dirty="0" smtClean="0"/>
              <a:t> † 25. avgust 1900, Weimar</a:t>
            </a:r>
          </a:p>
          <a:p>
            <a:r>
              <a:rPr lang="sl-SI" sz="2400" dirty="0" smtClean="0"/>
              <a:t>profesor, samostojni filozof, eden največjih nemških filozofov in piscev nemške proze</a:t>
            </a:r>
          </a:p>
          <a:p>
            <a:r>
              <a:rPr lang="sl-SI" sz="2400" dirty="0" smtClean="0"/>
              <a:t>eksistencialist, skladatelj in pesnik</a:t>
            </a:r>
          </a:p>
          <a:p>
            <a:r>
              <a:rPr lang="sl-SI" sz="2400" dirty="0" smtClean="0"/>
              <a:t>“</a:t>
            </a:r>
            <a:r>
              <a:rPr lang="sl-SI" sz="2400" dirty="0" err="1" smtClean="0"/>
              <a:t>imoralist</a:t>
            </a:r>
            <a:r>
              <a:rPr lang="sl-SI" sz="2400" dirty="0" smtClean="0"/>
              <a:t>”, dobro – slabo</a:t>
            </a:r>
          </a:p>
          <a:p>
            <a:r>
              <a:rPr lang="sl-SI" sz="2400" dirty="0" smtClean="0"/>
              <a:t>Nadčlovek (</a:t>
            </a:r>
            <a:r>
              <a:rPr lang="sl-SI" sz="2400" dirty="0" err="1" smtClean="0"/>
              <a:t>Übermensch</a:t>
            </a:r>
            <a:r>
              <a:rPr lang="sl-SI" sz="2400" dirty="0" smtClean="0"/>
              <a:t>)</a:t>
            </a:r>
          </a:p>
          <a:p>
            <a:r>
              <a:rPr lang="sl-SI" sz="2400" dirty="0" smtClean="0"/>
              <a:t>Volja do moči ( </a:t>
            </a:r>
            <a:r>
              <a:rPr lang="sl-SI" sz="2400" dirty="0" err="1" smtClean="0"/>
              <a:t>Der</a:t>
            </a:r>
            <a:r>
              <a:rPr lang="sl-SI" sz="2400" dirty="0" smtClean="0"/>
              <a:t> Wille </a:t>
            </a:r>
            <a:r>
              <a:rPr lang="sl-SI" sz="2400" dirty="0" err="1" smtClean="0"/>
              <a:t>zur</a:t>
            </a:r>
            <a:r>
              <a:rPr lang="sl-SI" sz="2400" dirty="0" smtClean="0"/>
              <a:t> </a:t>
            </a:r>
            <a:r>
              <a:rPr lang="sl-SI" sz="2400" dirty="0" err="1" smtClean="0"/>
              <a:t>Macht</a:t>
            </a:r>
            <a:r>
              <a:rPr lang="sl-SI" sz="2400" dirty="0" smtClean="0"/>
              <a:t>)</a:t>
            </a:r>
          </a:p>
          <a:p>
            <a:r>
              <a:rPr lang="sl-SI" sz="2400" dirty="0" smtClean="0"/>
              <a:t>Tako je govoril Zaratustra ( </a:t>
            </a:r>
            <a:r>
              <a:rPr lang="sl-SI" sz="2400" dirty="0" err="1" smtClean="0"/>
              <a:t>Also</a:t>
            </a:r>
            <a:r>
              <a:rPr lang="sl-SI" sz="2400" dirty="0" smtClean="0"/>
              <a:t> </a:t>
            </a:r>
            <a:r>
              <a:rPr lang="sl-SI" sz="2400" dirty="0" err="1" smtClean="0"/>
              <a:t>sprach</a:t>
            </a:r>
            <a:r>
              <a:rPr lang="sl-SI" sz="2400" dirty="0" smtClean="0"/>
              <a:t> </a:t>
            </a:r>
            <a:r>
              <a:rPr lang="sl-SI" sz="2400" dirty="0" err="1" smtClean="0"/>
              <a:t>Zarathustra</a:t>
            </a:r>
            <a:r>
              <a:rPr lang="sl-SI" sz="2400" dirty="0" smtClean="0"/>
              <a:t>)</a:t>
            </a:r>
          </a:p>
          <a:p>
            <a:r>
              <a:rPr lang="sl-SI" sz="2400" dirty="0" smtClean="0"/>
              <a:t>Onkraj dobrega in </a:t>
            </a:r>
            <a:r>
              <a:rPr lang="sl-SI" sz="2400" dirty="0" smtClean="0"/>
              <a:t>zla</a:t>
            </a:r>
            <a:r>
              <a:rPr lang="sl-SI" sz="2400" dirty="0" smtClean="0"/>
              <a:t> </a:t>
            </a:r>
            <a:r>
              <a:rPr lang="sl-SI" sz="2400" dirty="0" smtClean="0"/>
              <a:t>(</a:t>
            </a:r>
            <a:r>
              <a:rPr lang="de-DE" sz="2400" dirty="0" smtClean="0"/>
              <a:t>Jenseits von Gut und Böse</a:t>
            </a:r>
            <a:r>
              <a:rPr lang="sl-SI" sz="24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F.W. Nietzsche – </a:t>
            </a:r>
            <a:r>
              <a:rPr lang="sl-SI" sz="2400" dirty="0" smtClean="0"/>
              <a:t>povezava z </a:t>
            </a:r>
            <a:r>
              <a:rPr lang="sl-SI" sz="2400" dirty="0" err="1" smtClean="0"/>
              <a:t>Alamutom</a:t>
            </a:r>
            <a:endParaRPr lang="sl-SI" sz="2400" dirty="0"/>
          </a:p>
        </p:txBody>
      </p:sp>
      <p:sp>
        <p:nvSpPr>
          <p:cNvPr id="3" name="Ograda vsebine 2"/>
          <p:cNvSpPr>
            <a:spLocks noGrp="1"/>
          </p:cNvSpPr>
          <p:nvPr>
            <p:ph idx="1"/>
          </p:nvPr>
        </p:nvSpPr>
        <p:spPr/>
        <p:txBody>
          <a:bodyPr>
            <a:normAutofit/>
          </a:bodyPr>
          <a:lstStyle/>
          <a:p>
            <a:r>
              <a:rPr lang="sl-SI" sz="2400" i="1" dirty="0" err="1" smtClean="0"/>
              <a:t>Übermensch</a:t>
            </a:r>
            <a:r>
              <a:rPr lang="sl-SI" sz="2400" i="1" dirty="0" smtClean="0"/>
              <a:t> – </a:t>
            </a:r>
            <a:r>
              <a:rPr lang="sl-SI" sz="2400" i="1" dirty="0" smtClean="0"/>
              <a:t>Nadčlovek</a:t>
            </a:r>
            <a:endParaRPr lang="sl-SI" sz="2400" i="1" dirty="0" smtClean="0"/>
          </a:p>
          <a:p>
            <a:r>
              <a:rPr lang="sl-SI" sz="2400" i="1" dirty="0" err="1" smtClean="0"/>
              <a:t>Der</a:t>
            </a:r>
            <a:r>
              <a:rPr lang="sl-SI" sz="2400" i="1" dirty="0" smtClean="0"/>
              <a:t> Wille </a:t>
            </a:r>
            <a:r>
              <a:rPr lang="sl-SI" sz="2400" i="1" dirty="0" err="1" smtClean="0"/>
              <a:t>zur</a:t>
            </a:r>
            <a:r>
              <a:rPr lang="sl-SI" sz="2400" i="1" dirty="0" smtClean="0"/>
              <a:t> </a:t>
            </a:r>
            <a:r>
              <a:rPr lang="sl-SI" sz="2400" i="1" dirty="0" err="1" smtClean="0"/>
              <a:t>Macht</a:t>
            </a:r>
            <a:r>
              <a:rPr lang="sl-SI" sz="2400" i="1" dirty="0" smtClean="0"/>
              <a:t> – Volja do moči</a:t>
            </a:r>
            <a:br>
              <a:rPr lang="sl-SI" sz="2400" i="1" dirty="0" smtClean="0"/>
            </a:br>
            <a:r>
              <a:rPr lang="sl-SI" sz="2400" i="1" dirty="0" smtClean="0"/>
              <a:t/>
            </a:r>
            <a:br>
              <a:rPr lang="sl-SI" sz="2400" i="1" dirty="0" smtClean="0"/>
            </a:br>
            <a:r>
              <a:rPr lang="sl-SI" sz="1700" i="1" dirty="0" smtClean="0"/>
              <a:t>Po njegovem mnenju mora novo moralo in vrednote ustvariti človek sam, ker boga in nobenega drugega sveta ni in ko enkrat spoznamo, da si vrednote ustvarjamo sami, ugotovimo tudi, da si lahko izberemo tiste, ki so nam najbolj v prid. Človek si že od nekdaj želi moči in oblasti in stremi k dosegu </a:t>
            </a:r>
            <a:r>
              <a:rPr lang="sl-SI" sz="1700" i="1" dirty="0" err="1" smtClean="0"/>
              <a:t>samoizpopolnitve</a:t>
            </a:r>
            <a:r>
              <a:rPr lang="sl-SI" sz="1700" i="1" dirty="0" smtClean="0"/>
              <a:t>. Nietzsche temu prizadevanju pravi “volja do moči”, pri tem pa ni mislil le na politiko in osvojitve, temveč tudi na kulturno dejavnost. Zanj je človek, ki razvije vse svoje zmožnosti 'nadčlovek', saj se nekako dvigne nad druge (Luther, Napoleon, Goethe). Najbolj nadarjeni posamezniki bi tako živeli polno življenje, namesto frustracij pa bi doživljali osebno srečo. Vsak od nas bi si moral prizadevati za </a:t>
            </a:r>
            <a:r>
              <a:rPr lang="sl-SI" sz="1700" i="1" dirty="0" err="1" smtClean="0"/>
              <a:t>samoizpopolnitev</a:t>
            </a:r>
            <a:r>
              <a:rPr lang="sl-SI" sz="1700" i="1" dirty="0" smtClean="0"/>
              <a:t>, živeti polno življenje, mi reči 'da' in doseči vrhunec svojih zmožnosti.</a:t>
            </a:r>
            <a:endParaRPr lang="sl-SI" sz="17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F.W. Nietzsche – </a:t>
            </a:r>
            <a:r>
              <a:rPr lang="sl-SI" sz="2400" dirty="0" smtClean="0"/>
              <a:t>povezava z </a:t>
            </a:r>
            <a:r>
              <a:rPr lang="sl-SI" sz="2400" dirty="0" err="1" smtClean="0"/>
              <a:t>Alamutom</a:t>
            </a:r>
            <a:endParaRPr lang="sl-SI" sz="2400" dirty="0"/>
          </a:p>
        </p:txBody>
      </p:sp>
      <p:sp>
        <p:nvSpPr>
          <p:cNvPr id="3" name="Ograda vsebine 2"/>
          <p:cNvSpPr>
            <a:spLocks noGrp="1"/>
          </p:cNvSpPr>
          <p:nvPr>
            <p:ph idx="1"/>
          </p:nvPr>
        </p:nvSpPr>
        <p:spPr/>
        <p:txBody>
          <a:bodyPr>
            <a:normAutofit/>
          </a:bodyPr>
          <a:lstStyle/>
          <a:p>
            <a:pPr>
              <a:buNone/>
            </a:pPr>
            <a:r>
              <a:rPr lang="sl-SI" sz="2400" dirty="0" smtClean="0"/>
              <a:t>“Imenitni in čreda”</a:t>
            </a:r>
            <a:endParaRPr lang="sl-SI" sz="2400" dirty="0" smtClean="0"/>
          </a:p>
          <a:p>
            <a:r>
              <a:rPr lang="sl-SI" sz="2400" dirty="0" err="1" smtClean="0"/>
              <a:t>Alamut</a:t>
            </a:r>
            <a:r>
              <a:rPr lang="sl-SI" sz="2400" dirty="0" smtClean="0"/>
              <a:t>: Hasan vodja, privrženec razmerja “Imenitni in čreda”</a:t>
            </a:r>
          </a:p>
          <a:p>
            <a:r>
              <a:rPr lang="sl-SI" sz="2400" dirty="0" err="1" smtClean="0"/>
              <a:t>F.W.Nietzsche</a:t>
            </a:r>
            <a:r>
              <a:rPr lang="sl-SI" sz="2400" dirty="0" smtClean="0"/>
              <a:t> – človek naj misli svobodno in se reši zaslepljevanja drugih.</a:t>
            </a:r>
          </a:p>
          <a:p>
            <a:endParaRPr lang="sl-SI" sz="2800" dirty="0"/>
          </a:p>
        </p:txBody>
      </p:sp>
      <p:pic>
        <p:nvPicPr>
          <p:cNvPr id="1026" name="Picture 2" descr="C:\Users\martin\Desktop\Nietzsche in Alamut\75.jpg"/>
          <p:cNvPicPr>
            <a:picLocks noChangeAspect="1" noChangeArrowheads="1"/>
          </p:cNvPicPr>
          <p:nvPr/>
        </p:nvPicPr>
        <p:blipFill>
          <a:blip r:embed="rId2"/>
          <a:srcRect/>
          <a:stretch>
            <a:fillRect/>
          </a:stretch>
        </p:blipFill>
        <p:spPr bwMode="auto">
          <a:xfrm>
            <a:off x="3286116" y="3929066"/>
            <a:ext cx="2219322" cy="2786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martin\Desktop\Nietzsche in Alamut\uber.jpg"/>
          <p:cNvPicPr>
            <a:picLocks noChangeAspect="1" noChangeArrowheads="1"/>
          </p:cNvPicPr>
          <p:nvPr/>
        </p:nvPicPr>
        <p:blipFill>
          <a:blip r:embed="rId3"/>
          <a:srcRect/>
          <a:stretch>
            <a:fillRect/>
          </a:stretch>
        </p:blipFill>
        <p:spPr bwMode="auto">
          <a:xfrm>
            <a:off x="5643570" y="3500438"/>
            <a:ext cx="2476494" cy="3095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F.W. Nietzsche – </a:t>
            </a:r>
            <a:r>
              <a:rPr lang="sl-SI" sz="2400" dirty="0" smtClean="0"/>
              <a:t>povezava z </a:t>
            </a:r>
            <a:r>
              <a:rPr lang="sl-SI" sz="2400" dirty="0" err="1" smtClean="0"/>
              <a:t>Alamutom</a:t>
            </a:r>
            <a:endParaRPr lang="sl-SI" sz="2400" dirty="0"/>
          </a:p>
        </p:txBody>
      </p:sp>
      <p:sp>
        <p:nvSpPr>
          <p:cNvPr id="3" name="Ograda vsebine 2"/>
          <p:cNvSpPr>
            <a:spLocks noGrp="1"/>
          </p:cNvSpPr>
          <p:nvPr>
            <p:ph idx="1"/>
          </p:nvPr>
        </p:nvSpPr>
        <p:spPr/>
        <p:txBody>
          <a:bodyPr/>
          <a:lstStyle/>
          <a:p>
            <a:r>
              <a:rPr lang="sl-SI" dirty="0" smtClean="0"/>
              <a:t>“Bog je mrtev” - </a:t>
            </a:r>
            <a:r>
              <a:rPr lang="sl-SI" i="1" dirty="0" smtClean="0"/>
              <a:t>"</a:t>
            </a:r>
            <a:r>
              <a:rPr lang="sl-SI" sz="1400" i="1" dirty="0" smtClean="0"/>
              <a:t>... ne vtikajmo več glave v pesek nebeških reči, temveč jo nosimo svobodno, glavo sveta, ki svetu daje smisel... O, bratje, Bog, ki sem ga ustvaril, je bil delo in blaznost človeka, kakor vsi bogovi... Samo trpljenje in nezmožnost sta ustvarila vse svetove tam onkraj... Vse predobro poznam te Bogu podobne: hočejo, naj verjamemo vanje in naj je dvom greh." </a:t>
            </a:r>
            <a:r>
              <a:rPr lang="sl-SI" sz="1400" dirty="0" smtClean="0"/>
              <a:t>(Nietzsche, 1974) </a:t>
            </a:r>
            <a:endParaRPr lang="sl-SI" sz="1400" dirty="0" smtClean="0"/>
          </a:p>
          <a:p>
            <a:r>
              <a:rPr lang="sl-SI" sz="2800" dirty="0" smtClean="0"/>
              <a:t>Nietzsche : </a:t>
            </a:r>
            <a:r>
              <a:rPr lang="sl-SI" sz="2000" dirty="0" smtClean="0"/>
              <a:t>človek ki je pogumen, dovolj močan in svobodomiseln, ki nikomur ne sledi lahko sam postavi nove temelje moralnih vrednosti.</a:t>
            </a:r>
          </a:p>
          <a:p>
            <a:r>
              <a:rPr lang="sl-SI" sz="2800" dirty="0" smtClean="0"/>
              <a:t>Bartol:  </a:t>
            </a:r>
            <a:r>
              <a:rPr lang="sl-SI" sz="2000" dirty="0" smtClean="0"/>
              <a:t>moralne vrednosti postavljene od Boga, Cerkve  (odgovarjamo samo Bogu in ne sočloveku).</a:t>
            </a:r>
            <a:endParaRPr lang="sl-SI" sz="2000" dirty="0" smtClean="0"/>
          </a:p>
          <a:p>
            <a:endParaRPr lang="sl-S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endParaRPr lang="sl-SI" dirty="0"/>
          </a:p>
        </p:txBody>
      </p:sp>
      <p:pic>
        <p:nvPicPr>
          <p:cNvPr id="2050" name="Picture 2" descr="C:\Users\martin\Desktop\Nietzsche in Alamut\The_Ten_Commandments_lg.gif"/>
          <p:cNvPicPr>
            <a:picLocks noChangeAspect="1" noChangeArrowheads="1"/>
          </p:cNvPicPr>
          <p:nvPr/>
        </p:nvPicPr>
        <p:blipFill>
          <a:blip r:embed="rId2"/>
          <a:srcRect/>
          <a:stretch>
            <a:fillRect/>
          </a:stretch>
        </p:blipFill>
        <p:spPr bwMode="auto">
          <a:xfrm>
            <a:off x="4643438" y="785794"/>
            <a:ext cx="4143404" cy="5643602"/>
          </a:xfrm>
          <a:prstGeom prst="rect">
            <a:avLst/>
          </a:prstGeom>
          <a:ln>
            <a:noFill/>
          </a:ln>
          <a:effectLst>
            <a:outerShdw blurRad="292100" dist="139700" dir="2700000" algn="tl" rotWithShape="0">
              <a:srgbClr val="333333">
                <a:alpha val="65000"/>
              </a:srgbClr>
            </a:outerShdw>
          </a:effectLst>
        </p:spPr>
      </p:pic>
      <p:pic>
        <p:nvPicPr>
          <p:cNvPr id="2051" name="Picture 3" descr="C:\Users\martin\Desktop\Nietzsche in Alamut\Trash_Religion_T-shirt.jpg"/>
          <p:cNvPicPr>
            <a:picLocks noChangeAspect="1" noChangeArrowheads="1"/>
          </p:cNvPicPr>
          <p:nvPr/>
        </p:nvPicPr>
        <p:blipFill>
          <a:blip r:embed="rId3"/>
          <a:srcRect/>
          <a:stretch>
            <a:fillRect/>
          </a:stretch>
        </p:blipFill>
        <p:spPr bwMode="auto">
          <a:xfrm>
            <a:off x="1000100" y="1357298"/>
            <a:ext cx="2763851" cy="4702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F.W.Nietzsche</a:t>
            </a:r>
            <a:r>
              <a:rPr lang="sl-SI" dirty="0" smtClean="0"/>
              <a:t> – </a:t>
            </a:r>
            <a:r>
              <a:rPr lang="sl-SI" sz="2400" dirty="0" smtClean="0"/>
              <a:t>povezava z </a:t>
            </a:r>
            <a:r>
              <a:rPr lang="sl-SI" sz="2400" dirty="0" err="1" smtClean="0"/>
              <a:t>Alamutom</a:t>
            </a:r>
            <a:endParaRPr lang="sl-SI" sz="2400" dirty="0"/>
          </a:p>
        </p:txBody>
      </p:sp>
      <p:sp>
        <p:nvSpPr>
          <p:cNvPr id="3" name="Ograda vsebine 2"/>
          <p:cNvSpPr>
            <a:spLocks noGrp="1"/>
          </p:cNvSpPr>
          <p:nvPr>
            <p:ph idx="1"/>
          </p:nvPr>
        </p:nvSpPr>
        <p:spPr/>
        <p:txBody>
          <a:bodyPr/>
          <a:lstStyle/>
          <a:p>
            <a:r>
              <a:rPr lang="sl-SI" dirty="0" smtClean="0"/>
              <a:t>“Nič ni resnično, vse je dovoljeno.”</a:t>
            </a:r>
          </a:p>
          <a:p>
            <a:pPr lvl="1"/>
            <a:r>
              <a:rPr lang="sl-SI" dirty="0" err="1" smtClean="0"/>
              <a:t>Alamut</a:t>
            </a:r>
            <a:r>
              <a:rPr lang="sl-SI" dirty="0" smtClean="0"/>
              <a:t>: </a:t>
            </a:r>
            <a:r>
              <a:rPr lang="sl-SI" sz="2000" dirty="0" smtClean="0"/>
              <a:t>rek je najvišja resnica ( ideal in vodilo), ki mora ostati sveta in je končno spoznanje.</a:t>
            </a:r>
          </a:p>
          <a:p>
            <a:pPr lvl="1"/>
            <a:r>
              <a:rPr lang="sl-SI" dirty="0" smtClean="0"/>
              <a:t>F.W.Nietzsche: </a:t>
            </a:r>
            <a:r>
              <a:rPr lang="sl-SI" sz="2000" dirty="0" smtClean="0"/>
              <a:t>najvišja resnica ( ideal in vodilo ) je nevarna saj zahteva vero. Človek se mora osvoboditi vere in zavezanosti, to je najvišja resnica.</a:t>
            </a:r>
            <a:endParaRPr lang="sl-SI"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Viri</a:t>
            </a:r>
            <a:endParaRPr lang="sl-SI" dirty="0"/>
          </a:p>
        </p:txBody>
      </p:sp>
      <p:sp>
        <p:nvSpPr>
          <p:cNvPr id="3" name="Ograda vsebine 2"/>
          <p:cNvSpPr>
            <a:spLocks noGrp="1"/>
          </p:cNvSpPr>
          <p:nvPr>
            <p:ph idx="1"/>
          </p:nvPr>
        </p:nvSpPr>
        <p:spPr/>
        <p:txBody>
          <a:bodyPr>
            <a:normAutofit/>
          </a:bodyPr>
          <a:lstStyle/>
          <a:p>
            <a:r>
              <a:rPr lang="sl-SI" sz="1800" dirty="0" smtClean="0">
                <a:hlinkClick r:id="rId2"/>
              </a:rPr>
              <a:t>http://sl.wikipedia.org/wiki/Friedrich_Wilhelm_Nietzsche#Filozofska_dela</a:t>
            </a:r>
            <a:endParaRPr lang="sl-SI" sz="1800" dirty="0" smtClean="0"/>
          </a:p>
          <a:p>
            <a:r>
              <a:rPr lang="sl-SI" sz="1800" dirty="0" smtClean="0">
                <a:hlinkClick r:id="rId3"/>
              </a:rPr>
              <a:t>http://en.wikipedia.org/wiki/Friedrich_Nietzsche#Works</a:t>
            </a:r>
            <a:endParaRPr lang="sl-SI" sz="1800" dirty="0" smtClean="0"/>
          </a:p>
          <a:p>
            <a:r>
              <a:rPr lang="sl-SI" sz="1800" dirty="0" smtClean="0">
                <a:hlinkClick r:id="rId4"/>
              </a:rPr>
              <a:t>http://en.wikipedia.org/wiki/The_Will_to_Power_(manuscript)</a:t>
            </a:r>
            <a:endParaRPr lang="sl-SI" sz="1800" dirty="0" smtClean="0"/>
          </a:p>
          <a:p>
            <a:r>
              <a:rPr lang="sl-SI" sz="1800" dirty="0" smtClean="0">
                <a:hlinkClick r:id="rId5"/>
              </a:rPr>
              <a:t>http://en.wikipedia.org/wiki/Beyond_Good_and_Evil_(book)</a:t>
            </a:r>
            <a:endParaRPr lang="sl-SI" sz="1800" dirty="0" smtClean="0"/>
          </a:p>
          <a:p>
            <a:r>
              <a:rPr lang="sl-SI" sz="1800" dirty="0" smtClean="0">
                <a:hlinkClick r:id="rId6"/>
              </a:rPr>
              <a:t>http://en.wikipedia.org/wiki/Thus_Spoke_Zarathustra</a:t>
            </a:r>
            <a:endParaRPr lang="sl-SI" sz="1800" dirty="0" smtClean="0"/>
          </a:p>
          <a:p>
            <a:endParaRPr lang="sl-SI"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Izvor">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177</TotalTime>
  <Words>385</Words>
  <Application>Microsoft Office PowerPoint</Application>
  <PresentationFormat>Diaprojekcija na zaslonu (4:3)</PresentationFormat>
  <Paragraphs>41</Paragraphs>
  <Slides>9</Slides>
  <Notes>0</Notes>
  <HiddenSlides>0</HiddenSlides>
  <MMClips>0</MMClips>
  <ScaleCrop>false</ScaleCrop>
  <HeadingPairs>
    <vt:vector size="4" baseType="variant">
      <vt:variant>
        <vt:lpstr>Tema</vt:lpstr>
      </vt:variant>
      <vt:variant>
        <vt:i4>1</vt:i4>
      </vt:variant>
      <vt:variant>
        <vt:lpstr>Naslovi diapozitivov</vt:lpstr>
      </vt:variant>
      <vt:variant>
        <vt:i4>9</vt:i4>
      </vt:variant>
    </vt:vector>
  </HeadingPairs>
  <TitlesOfParts>
    <vt:vector size="10" baseType="lpstr">
      <vt:lpstr>Metro</vt:lpstr>
      <vt:lpstr>Friedrich Wilhelm Nietzsche      in Alamut</vt:lpstr>
      <vt:lpstr>Alamut</vt:lpstr>
      <vt:lpstr>F.W. Nietzsche-“Postanite kar ste”.</vt:lpstr>
      <vt:lpstr>F.W. Nietzsche – povezava z Alamutom</vt:lpstr>
      <vt:lpstr>F.W. Nietzsche – povezava z Alamutom</vt:lpstr>
      <vt:lpstr>F.W. Nietzsche – povezava z Alamutom</vt:lpstr>
      <vt:lpstr>Diapozitiv 7</vt:lpstr>
      <vt:lpstr>F.W.Nietzsche – povezava z Alamutom</vt:lpstr>
      <vt:lpstr>Viri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Friedrich Wilhelm Nietzsche      in Alamut</dc:title>
  <dc:creator>martin</dc:creator>
  <cp:lastModifiedBy>martin</cp:lastModifiedBy>
  <cp:revision>36</cp:revision>
  <dcterms:created xsi:type="dcterms:W3CDTF">2012-03-04T20:23:55Z</dcterms:created>
  <dcterms:modified xsi:type="dcterms:W3CDTF">2012-03-11T22:11:52Z</dcterms:modified>
</cp:coreProperties>
</file>