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5BE745D-55AE-410A-A8C4-26FC340ADC07}" type="datetimeFigureOut">
              <a:rPr lang="sl-SI" smtClean="0"/>
              <a:pPr/>
              <a:t>23.1.2011</a:t>
            </a:fld>
            <a:endParaRPr lang="sl-SI"/>
          </a:p>
        </p:txBody>
      </p:sp>
      <p:sp>
        <p:nvSpPr>
          <p:cNvPr id="19" name="Footer Placeholder 18"/>
          <p:cNvSpPr>
            <a:spLocks noGrp="1"/>
          </p:cNvSpPr>
          <p:nvPr>
            <p:ph type="ftr" sz="quarter" idx="11"/>
          </p:nvPr>
        </p:nvSpPr>
        <p:spPr/>
        <p:txBody>
          <a:bodyPr/>
          <a:lstStyle/>
          <a:p>
            <a:endParaRPr lang="sl-SI"/>
          </a:p>
        </p:txBody>
      </p:sp>
      <p:sp>
        <p:nvSpPr>
          <p:cNvPr id="27" name="Slide Number Placeholder 26"/>
          <p:cNvSpPr>
            <a:spLocks noGrp="1"/>
          </p:cNvSpPr>
          <p:nvPr>
            <p:ph type="sldNum" sz="quarter" idx="12"/>
          </p:nvPr>
        </p:nvSpPr>
        <p:spPr/>
        <p:txBody>
          <a:bodyPr/>
          <a:lstStyle/>
          <a:p>
            <a:fld id="{6CB829F6-129A-4BA6-B650-FAA58834F0F1}" type="slidenum">
              <a:rPr lang="sl-SI" smtClean="0"/>
              <a:pPr/>
              <a:t>‹#›</a:t>
            </a:fld>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BE745D-55AE-410A-A8C4-26FC340ADC07}" type="datetimeFigureOut">
              <a:rPr lang="sl-SI" smtClean="0"/>
              <a:pPr/>
              <a:t>23.1.2011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BE745D-55AE-410A-A8C4-26FC340ADC07}" type="datetimeFigureOut">
              <a:rPr lang="sl-SI" smtClean="0"/>
              <a:pPr/>
              <a:t>23.1.2011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BE745D-55AE-410A-A8C4-26FC340ADC07}" type="datetimeFigureOut">
              <a:rPr lang="sl-SI" smtClean="0"/>
              <a:pPr/>
              <a:t>23.1.2011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5BE745D-55AE-410A-A8C4-26FC340ADC07}" type="datetimeFigureOut">
              <a:rPr lang="sl-SI" smtClean="0"/>
              <a:pPr/>
              <a:t>23.1.2011</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6CB829F6-129A-4BA6-B650-FAA58834F0F1}" type="slidenum">
              <a:rPr lang="sl-SI" smtClean="0"/>
              <a:pPr/>
              <a:t>‹#›</a:t>
            </a:fld>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BE745D-55AE-410A-A8C4-26FC340ADC07}" type="datetimeFigureOut">
              <a:rPr lang="sl-SI" smtClean="0"/>
              <a:pPr/>
              <a:t>23.1.2011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5BE745D-55AE-410A-A8C4-26FC340ADC07}" type="datetimeFigureOut">
              <a:rPr lang="sl-SI" smtClean="0"/>
              <a:pPr/>
              <a:t>23.1.2011</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BE745D-55AE-410A-A8C4-26FC340ADC07}" type="datetimeFigureOut">
              <a:rPr lang="sl-SI" smtClean="0"/>
              <a:pPr/>
              <a:t>23.1.2011</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E745D-55AE-410A-A8C4-26FC340ADC07}" type="datetimeFigureOut">
              <a:rPr lang="sl-SI" smtClean="0"/>
              <a:pPr/>
              <a:t>23.1.2011</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BE745D-55AE-410A-A8C4-26FC340ADC07}" type="datetimeFigureOut">
              <a:rPr lang="sl-SI" smtClean="0"/>
              <a:pPr/>
              <a:t>23.1.2011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5BE745D-55AE-410A-A8C4-26FC340ADC07}" type="datetimeFigureOut">
              <a:rPr lang="sl-SI" smtClean="0"/>
              <a:pPr/>
              <a:t>23.1.2011</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a:xfrm>
            <a:off x="8077200" y="6356350"/>
            <a:ext cx="609600" cy="365125"/>
          </a:xfrm>
        </p:spPr>
        <p:txBody>
          <a:bodyPr/>
          <a:lstStyle/>
          <a:p>
            <a:fld id="{6CB829F6-129A-4BA6-B650-FAA58834F0F1}" type="slidenum">
              <a:rPr lang="sl-SI" smtClean="0"/>
              <a:pPr/>
              <a:t>‹#›</a:t>
            </a:fld>
            <a:endParaRPr lang="sl-SI"/>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5BE745D-55AE-410A-A8C4-26FC340ADC07}" type="datetimeFigureOut">
              <a:rPr lang="sl-SI" smtClean="0"/>
              <a:pPr/>
              <a:t>23.1.2011</a:t>
            </a:fld>
            <a:endParaRPr lang="sl-SI"/>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l-SI"/>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CB829F6-129A-4BA6-B650-FAA58834F0F1}" type="slidenum">
              <a:rPr lang="sl-SI" smtClean="0"/>
              <a:pPr/>
              <a:t>‹#›</a:t>
            </a:fld>
            <a:endParaRPr lang="sl-SI"/>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l-SI" b="1" dirty="0"/>
              <a:t>Nietzschejeva filozofija in Alamut</a:t>
            </a:r>
            <a:endParaRPr lang="sl-SI" dirty="0"/>
          </a:p>
        </p:txBody>
      </p:sp>
      <p:sp>
        <p:nvSpPr>
          <p:cNvPr id="3" name="Subtitle 2"/>
          <p:cNvSpPr>
            <a:spLocks noGrp="1"/>
          </p:cNvSpPr>
          <p:nvPr>
            <p:ph type="subTitle" idx="1"/>
          </p:nvPr>
        </p:nvSpPr>
        <p:spPr/>
        <p:txBody>
          <a:bodyPr/>
          <a:lstStyle/>
          <a:p>
            <a:r>
              <a:rPr lang="sl-SI" dirty="0" smtClean="0"/>
              <a:t>Juš Debelak, 3.Ga</a:t>
            </a:r>
            <a:endParaRPr lang="sl-SI"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Zaključek</a:t>
            </a:r>
            <a:endParaRPr lang="sl-SI" dirty="0"/>
          </a:p>
        </p:txBody>
      </p:sp>
      <p:sp>
        <p:nvSpPr>
          <p:cNvPr id="3" name="Content Placeholder 2"/>
          <p:cNvSpPr>
            <a:spLocks noGrp="1"/>
          </p:cNvSpPr>
          <p:nvPr>
            <p:ph idx="1"/>
          </p:nvPr>
        </p:nvSpPr>
        <p:spPr/>
        <p:txBody>
          <a:bodyPr>
            <a:normAutofit fontScale="92500" lnSpcReduction="20000"/>
          </a:bodyPr>
          <a:lstStyle/>
          <a:p>
            <a:r>
              <a:rPr lang="sl-SI" sz="2800" dirty="0" smtClean="0"/>
              <a:t>Čeprav sta Hasan in Nietszche oba uporabila izrek “</a:t>
            </a:r>
            <a:r>
              <a:rPr lang="sl-SI" sz="2800" dirty="0" smtClean="0"/>
              <a:t>Nič ni resnično, vse je </a:t>
            </a:r>
            <a:r>
              <a:rPr lang="sl-SI" sz="2800" dirty="0" smtClean="0"/>
              <a:t>dovoljeno” v svojih mislih in zapisih, si ga vsaj razlaga po svoje:</a:t>
            </a:r>
          </a:p>
          <a:p>
            <a:pPr lvl="1"/>
            <a:r>
              <a:rPr lang="sl-SI" dirty="0" smtClean="0"/>
              <a:t>Hasan </a:t>
            </a:r>
            <a:r>
              <a:rPr lang="sl-SI" dirty="0" smtClean="0"/>
              <a:t>ga zares sprejme za najvišjo resnico, za ideal, za vodilo, za tisto, kar je in mora ostati sveto, kot najvišje, končno spoznanje</a:t>
            </a:r>
            <a:endParaRPr lang="sl-SI" dirty="0" smtClean="0"/>
          </a:p>
          <a:p>
            <a:pPr lvl="1"/>
            <a:r>
              <a:rPr lang="sl-SI" dirty="0" smtClean="0"/>
              <a:t>Nietzsche prav pred resnico kot nečim vzvišenim svari. Takšna resnica je </a:t>
            </a:r>
            <a:r>
              <a:rPr lang="sl-SI" dirty="0" smtClean="0"/>
              <a:t>zanj nevarna saj zahteva vero v njo. </a:t>
            </a:r>
            <a:r>
              <a:rPr lang="sl-SI" dirty="0" smtClean="0"/>
              <a:t>Izrek torej razume kot sredstvo, da se duh osvobodi takšne zavezanosti "eni sami" resnici kot </a:t>
            </a:r>
            <a:r>
              <a:rPr lang="sl-SI" dirty="0" smtClean="0"/>
              <a:t>resnici</a:t>
            </a:r>
          </a:p>
          <a:p>
            <a:r>
              <a:rPr lang="sl-SI" sz="2800" dirty="0" smtClean="0"/>
              <a:t>Za </a:t>
            </a:r>
            <a:r>
              <a:rPr lang="sl-SI" sz="2800" dirty="0" smtClean="0"/>
              <a:t>Hasana </a:t>
            </a:r>
            <a:r>
              <a:rPr lang="sl-SI" sz="2800" dirty="0" smtClean="0"/>
              <a:t>se </a:t>
            </a:r>
            <a:r>
              <a:rPr lang="sl-SI" sz="2800" dirty="0" smtClean="0"/>
              <a:t>torej z </a:t>
            </a:r>
            <a:r>
              <a:rPr lang="sl-SI" sz="2800" dirty="0" smtClean="0"/>
              <a:t>izrekom spoznavanje konča, za Nietzscheja (za svobodne duhove) pa, nasprotno, šele </a:t>
            </a:r>
            <a:r>
              <a:rPr lang="sl-SI" sz="2800" dirty="0" smtClean="0"/>
              <a:t>začne</a:t>
            </a:r>
            <a:endParaRPr lang="sl-SI" sz="4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67544" y="1196752"/>
            <a:ext cx="8136904" cy="5184576"/>
          </a:xfrm>
          <a:prstGeom prst="rect">
            <a:avLst/>
          </a:prstGeom>
        </p:spPr>
        <p:txBody>
          <a:bodyPr/>
          <a:lstStyle/>
          <a:p>
            <a:pPr marL="274320" indent="-274320">
              <a:spcBef>
                <a:spcPct val="20000"/>
              </a:spcBef>
              <a:buClr>
                <a:schemeClr val="accent3"/>
              </a:buClr>
              <a:buSzPct val="95000"/>
              <a:buFont typeface="Wingdings 2"/>
              <a:buChar char=""/>
            </a:pPr>
            <a:r>
              <a:rPr lang="sl-SI" sz="2800" dirty="0" smtClean="0"/>
              <a:t>Vladimir Bartol </a:t>
            </a:r>
            <a:r>
              <a:rPr lang="sl-SI" sz="2800" dirty="0" smtClean="0"/>
              <a:t>v svojih zapisih o nastanku </a:t>
            </a:r>
            <a:r>
              <a:rPr lang="sl-SI" sz="2800" dirty="0" smtClean="0"/>
              <a:t>Alamuta pove, da v zgodbi ni nameraval uporabiti misli, ki so bile izrečene po letu dogajanje zgodbe – 1092</a:t>
            </a:r>
          </a:p>
          <a:p>
            <a:pPr marL="274320" indent="-274320">
              <a:spcBef>
                <a:spcPct val="20000"/>
              </a:spcBef>
              <a:buClr>
                <a:schemeClr val="accent3"/>
              </a:buClr>
              <a:buSzPct val="95000"/>
              <a:buFont typeface="Wingdings 2"/>
              <a:buChar char=""/>
            </a:pPr>
            <a:r>
              <a:rPr lang="sl-SI" sz="2800" dirty="0" smtClean="0"/>
              <a:t>Avtor se v zapisih brani pred očitki da je vrhovni izrek izmailcev (“Nič ni resnično, vse je dovoljeno”) in nekaj Hasanovih idej povzel prav od Nietzscheja</a:t>
            </a:r>
          </a:p>
          <a:p>
            <a:pPr marL="274320" indent="-274320">
              <a:spcBef>
                <a:spcPct val="20000"/>
              </a:spcBef>
              <a:buClr>
                <a:schemeClr val="accent3"/>
              </a:buClr>
              <a:buSzPct val="95000"/>
              <a:buFont typeface="Wingdings 2"/>
              <a:buChar char=""/>
            </a:pPr>
            <a:r>
              <a:rPr lang="sl-SI" sz="2800" dirty="0" smtClean="0"/>
              <a:t>Literarni kritiki so našli kar precej vzporednic med idejami Hasana in Nietzscheja</a:t>
            </a:r>
            <a:endParaRPr lang="sl-SI" sz="2800" dirty="0" smtClean="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sl-SI"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Bog je mrtev</a:t>
            </a:r>
            <a:endParaRPr lang="sl-SI" dirty="0"/>
          </a:p>
        </p:txBody>
      </p:sp>
      <p:sp>
        <p:nvSpPr>
          <p:cNvPr id="3" name="Content Placeholder 2"/>
          <p:cNvSpPr>
            <a:spLocks noGrp="1"/>
          </p:cNvSpPr>
          <p:nvPr>
            <p:ph idx="1"/>
          </p:nvPr>
        </p:nvSpPr>
        <p:spPr/>
        <p:txBody>
          <a:bodyPr>
            <a:normAutofit fontScale="92500" lnSpcReduction="20000"/>
          </a:bodyPr>
          <a:lstStyle/>
          <a:p>
            <a:r>
              <a:rPr lang="sl-SI" i="1" dirty="0" smtClean="0"/>
              <a:t>"</a:t>
            </a:r>
            <a:r>
              <a:rPr lang="sl-SI" i="1" dirty="0" smtClean="0"/>
              <a:t>Če moralno etična načela zapoveduje bog, so veljavna samo </a:t>
            </a:r>
            <a:r>
              <a:rPr lang="sl-SI" i="1" dirty="0" smtClean="0"/>
              <a:t>toliko </a:t>
            </a:r>
            <a:r>
              <a:rPr lang="sl-SI" i="1" dirty="0" smtClean="0"/>
              <a:t>časa, dokler nekdo v boga veruje. Ko si odstavil boga, si odstavil tudi njegova načela. Kajti bog je za vernika resnica in če boga ni, tudi resnice ni: iz tega je zaključek, da če ni nič resnično, je potem vse dovoljeno, logičen." </a:t>
            </a:r>
            <a:r>
              <a:rPr lang="sl-SI" dirty="0" smtClean="0"/>
              <a:t>(</a:t>
            </a:r>
            <a:r>
              <a:rPr lang="sl-SI" dirty="0" smtClean="0"/>
              <a:t>Bartol, 1984)</a:t>
            </a:r>
          </a:p>
          <a:p>
            <a:r>
              <a:rPr lang="sl-SI" i="1" dirty="0" smtClean="0"/>
              <a:t>"... </a:t>
            </a:r>
            <a:r>
              <a:rPr lang="sl-SI" i="1" dirty="0" smtClean="0"/>
              <a:t>ne </a:t>
            </a:r>
            <a:r>
              <a:rPr lang="sl-SI" i="1" dirty="0" smtClean="0"/>
              <a:t>vtikajmo </a:t>
            </a:r>
            <a:r>
              <a:rPr lang="sl-SI" i="1" dirty="0" smtClean="0"/>
              <a:t>več glave v pesek nebeških reči, temveč jo nosimo svobodno, glavo sveta, ki svetu daje smisel... O, bratje, Bog, ki sem ga ustvaril, je bil delo in blaznost človeka, kakor vsi bogovi... Samo trpljenje in nezmožnost sta ustvarila vse svetove tam </a:t>
            </a:r>
            <a:r>
              <a:rPr lang="sl-SI" i="1" dirty="0" smtClean="0"/>
              <a:t>onkraj... </a:t>
            </a:r>
            <a:r>
              <a:rPr lang="sl-SI" i="1" dirty="0" smtClean="0"/>
              <a:t>Vse predobro poznam te Bogu podobne: hočejo, naj verjamemo vanje in naj je dvom greh." </a:t>
            </a:r>
            <a:r>
              <a:rPr lang="sl-SI" dirty="0" smtClean="0"/>
              <a:t>(</a:t>
            </a:r>
            <a:r>
              <a:rPr lang="sl-SI" dirty="0" smtClean="0"/>
              <a:t>Nietzsche, 1974) </a:t>
            </a:r>
            <a:endParaRPr lang="sl-S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7544" y="908720"/>
            <a:ext cx="8136904" cy="5400600"/>
          </a:xfrm>
          <a:prstGeom prst="rect">
            <a:avLst/>
          </a:prstGeom>
        </p:spPr>
        <p:txBody>
          <a:bodyPr/>
          <a:lstStyle/>
          <a:p>
            <a:pPr marL="274320" indent="-274320">
              <a:spcBef>
                <a:spcPct val="20000"/>
              </a:spcBef>
              <a:buClr>
                <a:schemeClr val="accent3"/>
              </a:buClr>
              <a:buSzPct val="95000"/>
              <a:buFont typeface="Wingdings 2"/>
              <a:buChar char=""/>
            </a:pPr>
            <a:r>
              <a:rPr lang="sl-SI" sz="2800" noProof="0" dirty="0" smtClean="0"/>
              <a:t>V teh dveh citatih naj bi se kazalo Bartolovo povzemanje Nietzscheja, vendar pa imata ti dve razmišljanji drugačna slepa:	</a:t>
            </a:r>
          </a:p>
          <a:p>
            <a:pPr marL="731520" lvl="1" indent="-274320">
              <a:spcBef>
                <a:spcPct val="20000"/>
              </a:spcBef>
              <a:buClr>
                <a:schemeClr val="accent3"/>
              </a:buClr>
              <a:buSzPct val="95000"/>
              <a:buFont typeface="Wingdings 2"/>
              <a:buChar char=""/>
            </a:pPr>
            <a:r>
              <a:rPr lang="sl-SI" sz="2800" dirty="0" smtClean="0"/>
              <a:t>Bartol razmišlja, da človeku mora nekdo ali nekaj </a:t>
            </a:r>
            <a:r>
              <a:rPr lang="sl-SI" sz="2800" dirty="0" smtClean="0"/>
              <a:t>(bog, cerkve, institucije) </a:t>
            </a:r>
            <a:r>
              <a:rPr lang="sl-SI" sz="2800" dirty="0" smtClean="0"/>
              <a:t>povedati kaj je dobro in kaj zlo (kot da človek ne more odgovarjati drugemu človeku, le bogu)</a:t>
            </a:r>
          </a:p>
          <a:p>
            <a:pPr marL="731520" lvl="1" indent="-274320">
              <a:spcBef>
                <a:spcPct val="20000"/>
              </a:spcBef>
              <a:buClr>
                <a:schemeClr val="accent3"/>
              </a:buClr>
              <a:buSzPct val="95000"/>
              <a:buFont typeface="Wingdings 2"/>
              <a:buChar char=""/>
            </a:pPr>
            <a:r>
              <a:rPr lang="sl-SI" sz="2800" noProof="0" dirty="0" smtClean="0"/>
              <a:t>Nietzsche pa verjame da lahko človek, ki je pogumen, odgovoren, močen in ne sledi nikomur sam oblikuje svojo moralo</a:t>
            </a:r>
          </a:p>
          <a:p>
            <a:pPr marL="274320" indent="-274320">
              <a:spcBef>
                <a:spcPct val="20000"/>
              </a:spcBef>
              <a:buClr>
                <a:schemeClr val="accent3"/>
              </a:buClr>
              <a:buSzPct val="95000"/>
              <a:buFont typeface="Wingdings 2"/>
              <a:buChar char=""/>
            </a:pPr>
            <a:r>
              <a:rPr lang="sl-SI" sz="2800" dirty="0" smtClean="0"/>
              <a:t>Tu se torej opazi razpotje med Hasanom in Nietzscheom</a:t>
            </a:r>
            <a:endParaRPr lang="sl-SI" sz="2800" noProof="0" dirty="0" smtClean="0"/>
          </a:p>
          <a:p>
            <a:pPr marL="731520" lvl="1" indent="-274320">
              <a:spcBef>
                <a:spcPct val="20000"/>
              </a:spcBef>
              <a:buClr>
                <a:schemeClr val="accent3"/>
              </a:buClr>
              <a:buSzPct val="95000"/>
              <a:buFont typeface="Wingdings 2"/>
              <a:buChar char=""/>
            </a:pPr>
            <a:endParaRPr kumimoji="0" lang="sl-SI"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Imenitni in čreda</a:t>
            </a:r>
            <a:endParaRPr lang="sl-SI" dirty="0"/>
          </a:p>
        </p:txBody>
      </p:sp>
      <p:sp>
        <p:nvSpPr>
          <p:cNvPr id="3" name="Content Placeholder 2"/>
          <p:cNvSpPr>
            <a:spLocks noGrp="1"/>
          </p:cNvSpPr>
          <p:nvPr>
            <p:ph idx="1"/>
          </p:nvPr>
        </p:nvSpPr>
        <p:spPr/>
        <p:txBody>
          <a:bodyPr/>
          <a:lstStyle/>
          <a:p>
            <a:r>
              <a:rPr lang="sl-SI" dirty="0" smtClean="0"/>
              <a:t>Če gledamo na izmailski izrek s stališča pastirja in črede, lahko opazimo da je izrek v praktiki protisloven</a:t>
            </a:r>
          </a:p>
          <a:p>
            <a:r>
              <a:rPr lang="sl-SI" dirty="0" smtClean="0"/>
              <a:t>Če je namreč nekomu dovoljeno vse, v istem prostoru, času in v istem kraju ne more biti vse dovoljeno vsakomur:</a:t>
            </a:r>
          </a:p>
          <a:p>
            <a:pPr lvl="1"/>
            <a:r>
              <a:rPr lang="sl-SI" dirty="0" smtClean="0"/>
              <a:t>Če je nekomu dovoljeno brezobzirno vladati, to pomeni da drugim ni</a:t>
            </a:r>
          </a:p>
          <a:p>
            <a:r>
              <a:rPr lang="sl-SI" dirty="0" smtClean="0"/>
              <a:t>Tu se poti Hasana in Nietzscheja spet križata</a:t>
            </a:r>
            <a:endParaRPr lang="sl-SI"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67544" y="908720"/>
            <a:ext cx="8136904" cy="5400600"/>
          </a:xfrm>
          <a:prstGeom prst="rect">
            <a:avLst/>
          </a:prstGeom>
        </p:spPr>
        <p:txBody>
          <a:bodyPr/>
          <a:lstStyle/>
          <a:p>
            <a:pPr marL="731520" lvl="1" indent="-274320">
              <a:spcBef>
                <a:spcPct val="20000"/>
              </a:spcBef>
              <a:buClr>
                <a:schemeClr val="accent3"/>
              </a:buClr>
              <a:buSzPct val="95000"/>
              <a:buFont typeface="Wingdings 2"/>
              <a:buChar char=""/>
            </a:pPr>
            <a:r>
              <a:rPr lang="sl-SI" sz="2000" i="1" dirty="0" smtClean="0"/>
              <a:t>"V bistvu počiva moč sleherne ustanove na pristaših, ki so zaslepljeni. (...) Zato delim človeštvo v dvoje bistveno se razlikujočih plasti. V peščico tistih, ki vedo, kaj je na stvari, in v velikanske množice onih, ki ne vedo. Prvi so poklicani, da vodijo, drugi, da so vodeni. Prvi so nalik staršem, drugi otrokom. Prvi vedo, da je resnica nedosežena, a drugi stegujejo roke po njej. Kaj preostane onim drugega, kot da pitajo te z bajkami in izmišljotinami</a:t>
            </a:r>
            <a:r>
              <a:rPr lang="sl-SI" sz="2000" i="1" dirty="0" smtClean="0"/>
              <a:t>?“ </a:t>
            </a:r>
            <a:r>
              <a:rPr lang="sl-SI" sz="2000" dirty="0" smtClean="0"/>
              <a:t>(Hasan)</a:t>
            </a:r>
          </a:p>
          <a:p>
            <a:pPr marL="731520" lvl="1" indent="-274320">
              <a:spcBef>
                <a:spcPct val="20000"/>
              </a:spcBef>
              <a:buClr>
                <a:schemeClr val="accent3"/>
              </a:buClr>
              <a:buSzPct val="95000"/>
              <a:buFont typeface="Wingdings 2"/>
              <a:buChar char=""/>
            </a:pPr>
            <a:r>
              <a:rPr lang="sl-SI" sz="2000" i="1" dirty="0" smtClean="0"/>
              <a:t>"</a:t>
            </a:r>
            <a:r>
              <a:rPr lang="sl-SI" sz="2000" i="1" dirty="0" smtClean="0"/>
              <a:t>Pri sprehodu skozi sterilne tenkočutnejše in robatejše morale, kar jih je do zdaj vladalo </a:t>
            </a:r>
            <a:r>
              <a:rPr lang="sl-SI" sz="2000" i="1" dirty="0" smtClean="0"/>
              <a:t>ali </a:t>
            </a:r>
            <a:r>
              <a:rPr lang="sl-SI" sz="2000" i="1" dirty="0" smtClean="0"/>
              <a:t>še vladajo na Zemlji, sem ugotovil, da se nekatere poteze redno ponavljajo povezane med seboj: dokler se mi nista nazadnje pokazala dva temeljna tipa in ni udaril na plan temeljni razloček. Imamo moralo gospodarjev in moralo sužnjev ... Moralne razlike vrednot so nastale bodisi pod vladajočo vrsto, ki se je z ugodjem zavedala svojega razločka od obvladovane - </a:t>
            </a:r>
            <a:r>
              <a:rPr lang="sl-SI" sz="2000" i="1" dirty="0" smtClean="0"/>
              <a:t>ali </a:t>
            </a:r>
            <a:r>
              <a:rPr lang="sl-SI" sz="2000" i="1" dirty="0" smtClean="0"/>
              <a:t>pa pod obvladovano, med sužnji in odvisnimi vseh stopenj." </a:t>
            </a:r>
            <a:r>
              <a:rPr lang="sl-SI" sz="2000" dirty="0" smtClean="0"/>
              <a:t>(Nietzsche, 1988)</a:t>
            </a:r>
            <a:endParaRPr kumimoji="0" lang="sl-SI" sz="2000" b="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908720"/>
            <a:ext cx="8136904" cy="5400600"/>
          </a:xfrm>
          <a:prstGeom prst="rect">
            <a:avLst/>
          </a:prstGeom>
        </p:spPr>
        <p:txBody>
          <a:bodyPr/>
          <a:lstStyle/>
          <a:p>
            <a:pPr marL="731520" lvl="1" indent="-274320">
              <a:spcBef>
                <a:spcPct val="20000"/>
              </a:spcBef>
              <a:buClr>
                <a:schemeClr val="accent3"/>
              </a:buClr>
              <a:buSzPct val="95000"/>
              <a:buFont typeface="Wingdings 2"/>
              <a:buChar char=""/>
            </a:pPr>
            <a:r>
              <a:rPr kumimoji="0" lang="sl-SI" sz="2800" b="0" u="none" strike="noStrike" kern="1200" cap="none" spc="0" normalizeH="0" baseline="0" noProof="0" dirty="0" smtClean="0">
                <a:ln>
                  <a:noFill/>
                </a:ln>
                <a:solidFill>
                  <a:schemeClr val="tx1"/>
                </a:solidFill>
                <a:effectLst/>
                <a:uLnTx/>
                <a:uFillTx/>
                <a:latin typeface="+mn-lt"/>
                <a:ea typeface="+mn-ea"/>
                <a:cs typeface="+mn-cs"/>
              </a:rPr>
              <a:t>V</a:t>
            </a:r>
            <a:r>
              <a:rPr kumimoji="0" lang="sl-SI" sz="2800" b="0" u="none" strike="noStrike" kern="1200" cap="none" spc="0" normalizeH="0" noProof="0" dirty="0" smtClean="0">
                <a:ln>
                  <a:noFill/>
                </a:ln>
                <a:solidFill>
                  <a:schemeClr val="tx1"/>
                </a:solidFill>
                <a:effectLst/>
                <a:uLnTx/>
                <a:uFillTx/>
                <a:latin typeface="+mn-lt"/>
                <a:ea typeface="+mn-ea"/>
                <a:cs typeface="+mn-cs"/>
              </a:rPr>
              <a:t> Alamutu lahko vidimo, da se Hasan trudi, da bi ta razlika med voditelji in vodenimi ostajala ali se celo povečala, Nietzsche pa verjame, da bo nekoč tudi čas za Človeka, ki bo te razlike zbrisal:</a:t>
            </a:r>
          </a:p>
          <a:p>
            <a:pPr marL="1188720" lvl="2" indent="-274320">
              <a:spcBef>
                <a:spcPct val="20000"/>
              </a:spcBef>
              <a:buClr>
                <a:schemeClr val="accent3"/>
              </a:buClr>
              <a:buSzPct val="95000"/>
              <a:buFont typeface="Wingdings 2"/>
              <a:buChar char=""/>
            </a:pPr>
            <a:r>
              <a:rPr lang="sl-SI" sz="2800" i="1" dirty="0" smtClean="0"/>
              <a:t>“Hasan </a:t>
            </a:r>
            <a:r>
              <a:rPr lang="sl-SI" sz="2800" i="1" dirty="0" smtClean="0"/>
              <a:t>do konca misli, da množica potrebuje nekoga, ki bo namesto nje mislil, jo vodil, Nietzsche nasprotno to graja in upa na človeka s svobodno </a:t>
            </a:r>
            <a:r>
              <a:rPr lang="sl-SI" sz="2800" i="1" dirty="0" smtClean="0"/>
              <a:t>glavo.”</a:t>
            </a:r>
            <a:endParaRPr kumimoji="0" lang="sl-SI" sz="2800" b="0" i="1"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Življenje in smrt</a:t>
            </a:r>
            <a:endParaRPr lang="sl-SI" dirty="0"/>
          </a:p>
        </p:txBody>
      </p:sp>
      <p:sp>
        <p:nvSpPr>
          <p:cNvPr id="3" name="Content Placeholder 2"/>
          <p:cNvSpPr>
            <a:spLocks noGrp="1"/>
          </p:cNvSpPr>
          <p:nvPr>
            <p:ph idx="1"/>
          </p:nvPr>
        </p:nvSpPr>
        <p:spPr/>
        <p:txBody>
          <a:bodyPr/>
          <a:lstStyle/>
          <a:p>
            <a:r>
              <a:rPr lang="sl-SI" dirty="0" smtClean="0"/>
              <a:t>Tu opazimo največjo razliko v razmišljanju avtorjev</a:t>
            </a:r>
          </a:p>
          <a:p>
            <a:r>
              <a:rPr lang="sl-SI" dirty="0" smtClean="0"/>
              <a:t>Za Hasana je smrt konec, edina absolutna resnica v neresničnem svetu, </a:t>
            </a:r>
            <a:r>
              <a:rPr lang="sl-SI" dirty="0" smtClean="0"/>
              <a:t>je tudi cilj in življenje le nevredna predstopnja tega velikega </a:t>
            </a:r>
            <a:r>
              <a:rPr lang="sl-SI" dirty="0" smtClean="0"/>
              <a:t>niča</a:t>
            </a:r>
          </a:p>
          <a:p>
            <a:r>
              <a:rPr lang="sl-SI" dirty="0" smtClean="0"/>
              <a:t>Nietzsche </a:t>
            </a:r>
            <a:r>
              <a:rPr lang="sl-SI" dirty="0" smtClean="0"/>
              <a:t>je kritičen do tistih, ki so naveličani življenja, ki razglašajo življenje kot samo trpljenje, ki hkrati pridigajo smrt in večno </a:t>
            </a:r>
            <a:r>
              <a:rPr lang="sl-SI" dirty="0" smtClean="0"/>
              <a:t>življenje</a:t>
            </a:r>
            <a:endParaRPr lang="sl-SI"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Nihilizem</a:t>
            </a:r>
            <a:endParaRPr lang="sl-SI" dirty="0"/>
          </a:p>
        </p:txBody>
      </p:sp>
      <p:sp>
        <p:nvSpPr>
          <p:cNvPr id="3" name="Content Placeholder 2"/>
          <p:cNvSpPr>
            <a:spLocks noGrp="1"/>
          </p:cNvSpPr>
          <p:nvPr>
            <p:ph idx="1"/>
          </p:nvPr>
        </p:nvSpPr>
        <p:spPr/>
        <p:txBody>
          <a:bodyPr>
            <a:normAutofit fontScale="92500" lnSpcReduction="20000"/>
          </a:bodyPr>
          <a:lstStyle/>
          <a:p>
            <a:r>
              <a:rPr lang="sl-SI" dirty="0" smtClean="0"/>
              <a:t>(iz lat. nihil 'nič') </a:t>
            </a:r>
            <a:endParaRPr lang="sl-SI" dirty="0" smtClean="0"/>
          </a:p>
          <a:p>
            <a:pPr lvl="1"/>
            <a:r>
              <a:rPr lang="sl-SI" dirty="0" smtClean="0"/>
              <a:t>metafizični </a:t>
            </a:r>
            <a:r>
              <a:rPr lang="sl-SI" dirty="0" smtClean="0"/>
              <a:t>(ontološki) nihilizem je stališče, da nič resnično, dejansko ne </a:t>
            </a:r>
            <a:r>
              <a:rPr lang="sl-SI" dirty="0" smtClean="0"/>
              <a:t>obstaja</a:t>
            </a:r>
          </a:p>
          <a:p>
            <a:pPr lvl="1"/>
            <a:r>
              <a:rPr lang="sl-SI" dirty="0" smtClean="0"/>
              <a:t>poznavnoteoretični </a:t>
            </a:r>
            <a:r>
              <a:rPr lang="sl-SI" dirty="0" smtClean="0"/>
              <a:t>(gnoseohški) nihilizem, pomensko blizu radikalnemu skepticizmu in agnosticizmu, je pozicija, da ničesar ni mogoče spoznati z </a:t>
            </a:r>
            <a:r>
              <a:rPr lang="sl-SI" dirty="0" smtClean="0"/>
              <a:t>gotovostjo</a:t>
            </a:r>
          </a:p>
          <a:p>
            <a:pPr lvl="1"/>
            <a:r>
              <a:rPr lang="sl-SI" dirty="0" smtClean="0"/>
              <a:t>e</a:t>
            </a:r>
            <a:r>
              <a:rPr lang="sl-SI" dirty="0" smtClean="0"/>
              <a:t>tični </a:t>
            </a:r>
            <a:r>
              <a:rPr lang="sl-SI" dirty="0" smtClean="0"/>
              <a:t>nihilizem je koncepcija, po kateri ni nobenega objektivnega merila moralnosti oziroma moralnega </a:t>
            </a:r>
            <a:r>
              <a:rPr lang="sl-SI" dirty="0" smtClean="0"/>
              <a:t>delovanja</a:t>
            </a:r>
          </a:p>
          <a:p>
            <a:r>
              <a:rPr lang="sl-SI" dirty="0" smtClean="0"/>
              <a:t>Čeprav je Nietzsche sam neke vrste nihilist, se njegov nihilizem razlikuje od tistega v Alamutu</a:t>
            </a:r>
          </a:p>
          <a:p>
            <a:r>
              <a:rPr lang="sl-SI" dirty="0" smtClean="0"/>
              <a:t>V Alamutu je smisel življenja smrt, poslušnost, vdanost, Nietzsche pa prav take vrednote prezira in jih spreminja s čimer se še vedno kaže kot nihilista, pa tudi antinihilista</a:t>
            </a:r>
            <a:endParaRPr lang="sl-SI"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368</TotalTime>
  <Words>874</Words>
  <Application>Microsoft Office PowerPoint</Application>
  <PresentationFormat>On-screen Show (4:3)</PresentationFormat>
  <Paragraphs>37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Nietzschejeva filozofija in Alamut</vt:lpstr>
      <vt:lpstr>Slide 2</vt:lpstr>
      <vt:lpstr>Bog je mrtev</vt:lpstr>
      <vt:lpstr>Slide 4</vt:lpstr>
      <vt:lpstr>Imenitni in čreda</vt:lpstr>
      <vt:lpstr>Slide 6</vt:lpstr>
      <vt:lpstr>Slide 7</vt:lpstr>
      <vt:lpstr>Življenje in smrt</vt:lpstr>
      <vt:lpstr>Nihilizem</vt:lpstr>
      <vt:lpstr>Zaključek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Nietzschejeva filozofija in Alamut</dc:title>
  <dc:creator>Jus</dc:creator>
  <cp:lastModifiedBy>Jus</cp:lastModifiedBy>
  <cp:revision>48</cp:revision>
  <dcterms:created xsi:type="dcterms:W3CDTF">2011-01-23T11:20:09Z</dcterms:created>
  <dcterms:modified xsi:type="dcterms:W3CDTF">2011-01-23T18:05:51Z</dcterms:modified>
</cp:coreProperties>
</file>