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2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5BE745D-55AE-410A-A8C4-26FC340ADC07}" type="datetimeFigureOut">
              <a:rPr lang="sl-SI" smtClean="0"/>
              <a:pPr/>
              <a:t>21.3.2012</a:t>
            </a:fld>
            <a:endParaRPr lang="sl-SI"/>
          </a:p>
        </p:txBody>
      </p:sp>
      <p:sp>
        <p:nvSpPr>
          <p:cNvPr id="17" name="Footer Placeholder 16"/>
          <p:cNvSpPr>
            <a:spLocks noGrp="1"/>
          </p:cNvSpPr>
          <p:nvPr>
            <p:ph type="ftr" sz="quarter" idx="11"/>
          </p:nvPr>
        </p:nvSpPr>
        <p:spPr/>
        <p:txBody>
          <a:bodyPr/>
          <a:lstStyle/>
          <a:p>
            <a:endParaRPr lang="sl-SI"/>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CB829F6-129A-4BA6-B650-FAA58834F0F1}" type="slidenum">
              <a:rPr lang="sl-SI" smtClean="0"/>
              <a:pPr/>
              <a:t>‹#›</a:t>
            </a:fld>
            <a:endParaRPr lang="sl-SI"/>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BE745D-55AE-410A-A8C4-26FC340ADC07}" type="datetimeFigureOut">
              <a:rPr lang="sl-SI" smtClean="0"/>
              <a:pPr/>
              <a:t>21.3.2012</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6CB829F6-129A-4BA6-B650-FAA58834F0F1}" type="slidenum">
              <a:rPr lang="sl-SI" smtClean="0"/>
              <a:pPr/>
              <a:t>‹#›</a:t>
            </a:fld>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BE745D-55AE-410A-A8C4-26FC340ADC07}" type="datetimeFigureOut">
              <a:rPr lang="sl-SI" smtClean="0"/>
              <a:pPr/>
              <a:t>21.3.2012</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6CB829F6-129A-4BA6-B650-FAA58834F0F1}" type="slidenum">
              <a:rPr lang="sl-SI" smtClean="0"/>
              <a:pPr/>
              <a:t>‹#›</a:t>
            </a:fld>
            <a:endParaRPr lang="sl-S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5BE745D-55AE-410A-A8C4-26FC340ADC07}" type="datetimeFigureOut">
              <a:rPr lang="sl-SI" smtClean="0"/>
              <a:pPr/>
              <a:t>21.3.2012</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6CB829F6-129A-4BA6-B650-FAA58834F0F1}" type="slidenum">
              <a:rPr lang="sl-SI" smtClean="0"/>
              <a:pPr/>
              <a:t>‹#›</a:t>
            </a:fld>
            <a:endParaRPr lang="sl-SI"/>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5BE745D-55AE-410A-A8C4-26FC340ADC07}" type="datetimeFigureOut">
              <a:rPr lang="sl-SI" smtClean="0"/>
              <a:pPr/>
              <a:t>21.3.2012</a:t>
            </a:fld>
            <a:endParaRPr lang="sl-SI"/>
          </a:p>
        </p:txBody>
      </p:sp>
      <p:sp>
        <p:nvSpPr>
          <p:cNvPr id="5" name="Footer Placeholder 4"/>
          <p:cNvSpPr>
            <a:spLocks noGrp="1"/>
          </p:cNvSpPr>
          <p:nvPr>
            <p:ph type="ftr" sz="quarter" idx="11"/>
          </p:nvPr>
        </p:nvSpPr>
        <p:spPr>
          <a:xfrm>
            <a:off x="800100" y="6172200"/>
            <a:ext cx="4000500" cy="457200"/>
          </a:xfrm>
        </p:spPr>
        <p:txBody>
          <a:bodyPr/>
          <a:lstStyle/>
          <a:p>
            <a:endParaRPr lang="sl-SI"/>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CB829F6-129A-4BA6-B650-FAA58834F0F1}" type="slidenum">
              <a:rPr lang="sl-SI" smtClean="0"/>
              <a:pPr/>
              <a:t>‹#›</a:t>
            </a:fld>
            <a:endParaRPr lang="sl-SI"/>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A5BE745D-55AE-410A-A8C4-26FC340ADC07}" type="datetimeFigureOut">
              <a:rPr lang="sl-SI" smtClean="0"/>
              <a:pPr/>
              <a:t>21.3.2012</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6CB829F6-129A-4BA6-B650-FAA58834F0F1}" type="slidenum">
              <a:rPr lang="sl-SI" smtClean="0"/>
              <a:pPr/>
              <a:t>‹#›</a:t>
            </a:fld>
            <a:endParaRPr lang="sl-SI"/>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5BE745D-55AE-410A-A8C4-26FC340ADC07}" type="datetimeFigureOut">
              <a:rPr lang="sl-SI" smtClean="0"/>
              <a:pPr/>
              <a:t>21.3.2012</a:t>
            </a:fld>
            <a:endParaRPr lang="sl-SI"/>
          </a:p>
        </p:txBody>
      </p:sp>
      <p:sp>
        <p:nvSpPr>
          <p:cNvPr id="8" name="Footer Placeholder 7"/>
          <p:cNvSpPr>
            <a:spLocks noGrp="1"/>
          </p:cNvSpPr>
          <p:nvPr>
            <p:ph type="ftr" sz="quarter" idx="11"/>
          </p:nvPr>
        </p:nvSpPr>
        <p:spPr/>
        <p:txBody>
          <a:bodyPr/>
          <a:lstStyle/>
          <a:p>
            <a:endParaRPr lang="sl-SI"/>
          </a:p>
        </p:txBody>
      </p:sp>
      <p:sp>
        <p:nvSpPr>
          <p:cNvPr id="9" name="Slide Number Placeholder 8"/>
          <p:cNvSpPr>
            <a:spLocks noGrp="1"/>
          </p:cNvSpPr>
          <p:nvPr>
            <p:ph type="sldNum" sz="quarter" idx="12"/>
          </p:nvPr>
        </p:nvSpPr>
        <p:spPr/>
        <p:txBody>
          <a:bodyPr/>
          <a:lstStyle/>
          <a:p>
            <a:fld id="{6CB829F6-129A-4BA6-B650-FAA58834F0F1}" type="slidenum">
              <a:rPr lang="sl-SI" smtClean="0"/>
              <a:pPr/>
              <a:t>‹#›</a:t>
            </a:fld>
            <a:endParaRPr lang="sl-SI"/>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5BE745D-55AE-410A-A8C4-26FC340ADC07}" type="datetimeFigureOut">
              <a:rPr lang="sl-SI" smtClean="0"/>
              <a:pPr/>
              <a:t>21.3.2012</a:t>
            </a:fld>
            <a:endParaRPr lang="sl-SI"/>
          </a:p>
        </p:txBody>
      </p:sp>
      <p:sp>
        <p:nvSpPr>
          <p:cNvPr id="4" name="Footer Placeholder 3"/>
          <p:cNvSpPr>
            <a:spLocks noGrp="1"/>
          </p:cNvSpPr>
          <p:nvPr>
            <p:ph type="ftr" sz="quarter" idx="11"/>
          </p:nvPr>
        </p:nvSpPr>
        <p:spPr/>
        <p:txBody>
          <a:bodyPr/>
          <a:lstStyle/>
          <a:p>
            <a:endParaRPr lang="sl-SI"/>
          </a:p>
        </p:txBody>
      </p:sp>
      <p:sp>
        <p:nvSpPr>
          <p:cNvPr id="5" name="Slide Number Placeholder 4"/>
          <p:cNvSpPr>
            <a:spLocks noGrp="1"/>
          </p:cNvSpPr>
          <p:nvPr>
            <p:ph type="sldNum" sz="quarter" idx="12"/>
          </p:nvPr>
        </p:nvSpPr>
        <p:spPr/>
        <p:txBody>
          <a:bodyPr/>
          <a:lstStyle/>
          <a:p>
            <a:fld id="{6CB829F6-129A-4BA6-B650-FAA58834F0F1}" type="slidenum">
              <a:rPr lang="sl-SI" smtClean="0"/>
              <a:pPr/>
              <a:t>‹#›</a:t>
            </a:fld>
            <a:endParaRPr lang="sl-S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BE745D-55AE-410A-A8C4-26FC340ADC07}" type="datetimeFigureOut">
              <a:rPr lang="sl-SI" smtClean="0"/>
              <a:pPr/>
              <a:t>21.3.2012</a:t>
            </a:fld>
            <a:endParaRPr lang="sl-SI"/>
          </a:p>
        </p:txBody>
      </p:sp>
      <p:sp>
        <p:nvSpPr>
          <p:cNvPr id="3" name="Footer Placeholder 2"/>
          <p:cNvSpPr>
            <a:spLocks noGrp="1"/>
          </p:cNvSpPr>
          <p:nvPr>
            <p:ph type="ftr" sz="quarter" idx="11"/>
          </p:nvPr>
        </p:nvSpPr>
        <p:spPr/>
        <p:txBody>
          <a:bodyPr/>
          <a:lstStyle/>
          <a:p>
            <a:endParaRPr lang="sl-SI"/>
          </a:p>
        </p:txBody>
      </p:sp>
      <p:sp>
        <p:nvSpPr>
          <p:cNvPr id="4" name="Slide Number Placeholder 3"/>
          <p:cNvSpPr>
            <a:spLocks noGrp="1"/>
          </p:cNvSpPr>
          <p:nvPr>
            <p:ph type="sldNum" sz="quarter" idx="12"/>
          </p:nvPr>
        </p:nvSpPr>
        <p:spPr/>
        <p:txBody>
          <a:bodyPr/>
          <a:lstStyle/>
          <a:p>
            <a:fld id="{6CB829F6-129A-4BA6-B650-FAA58834F0F1}" type="slidenum">
              <a:rPr lang="sl-SI" smtClean="0"/>
              <a:pPr/>
              <a:t>‹#›</a:t>
            </a:fld>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5BE745D-55AE-410A-A8C4-26FC340ADC07}" type="datetimeFigureOut">
              <a:rPr lang="sl-SI" smtClean="0"/>
              <a:pPr/>
              <a:t>21.3.2012</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6CB829F6-129A-4BA6-B650-FAA58834F0F1}" type="slidenum">
              <a:rPr lang="sl-SI" smtClean="0"/>
              <a:pPr/>
              <a:t>‹#›</a:t>
            </a:fld>
            <a:endParaRPr lang="sl-SI"/>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5BE745D-55AE-410A-A8C4-26FC340ADC07}" type="datetimeFigureOut">
              <a:rPr lang="sl-SI" smtClean="0"/>
              <a:pPr/>
              <a:t>21.3.2012</a:t>
            </a:fld>
            <a:endParaRPr lang="sl-SI"/>
          </a:p>
        </p:txBody>
      </p:sp>
      <p:sp>
        <p:nvSpPr>
          <p:cNvPr id="6" name="Footer Placeholder 5"/>
          <p:cNvSpPr>
            <a:spLocks noGrp="1"/>
          </p:cNvSpPr>
          <p:nvPr>
            <p:ph type="ftr" sz="quarter" idx="11"/>
          </p:nvPr>
        </p:nvSpPr>
        <p:spPr>
          <a:xfrm>
            <a:off x="914400" y="6172200"/>
            <a:ext cx="3886200" cy="457200"/>
          </a:xfrm>
        </p:spPr>
        <p:txBody>
          <a:bodyPr/>
          <a:lstStyle/>
          <a:p>
            <a:endParaRPr lang="sl-SI"/>
          </a:p>
        </p:txBody>
      </p:sp>
      <p:sp>
        <p:nvSpPr>
          <p:cNvPr id="7" name="Slide Number Placeholder 6"/>
          <p:cNvSpPr>
            <a:spLocks noGrp="1"/>
          </p:cNvSpPr>
          <p:nvPr>
            <p:ph type="sldNum" sz="quarter" idx="12"/>
          </p:nvPr>
        </p:nvSpPr>
        <p:spPr>
          <a:xfrm>
            <a:off x="146304" y="6208776"/>
            <a:ext cx="457200" cy="457200"/>
          </a:xfrm>
        </p:spPr>
        <p:txBody>
          <a:bodyPr/>
          <a:lstStyle/>
          <a:p>
            <a:fld id="{6CB829F6-129A-4BA6-B650-FAA58834F0F1}" type="slidenum">
              <a:rPr lang="sl-SI" smtClean="0"/>
              <a:pPr/>
              <a:t>‹#›</a:t>
            </a:fld>
            <a:endParaRPr lang="sl-SI"/>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5BE745D-55AE-410A-A8C4-26FC340ADC07}" type="datetimeFigureOut">
              <a:rPr lang="sl-SI" smtClean="0"/>
              <a:pPr/>
              <a:t>21.3.2012</a:t>
            </a:fld>
            <a:endParaRPr lang="sl-SI"/>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sl-SI"/>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CB829F6-129A-4BA6-B650-FAA58834F0F1}" type="slidenum">
              <a:rPr lang="sl-SI" smtClean="0"/>
              <a:pPr/>
              <a:t>‹#›</a:t>
            </a:fld>
            <a:endParaRPr lang="sl-SI"/>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949280"/>
            <a:ext cx="3240032" cy="704520"/>
          </a:xfrm>
        </p:spPr>
        <p:txBody>
          <a:bodyPr>
            <a:normAutofit/>
          </a:bodyPr>
          <a:lstStyle/>
          <a:p>
            <a:r>
              <a:rPr lang="sl-SI" dirty="0" smtClean="0"/>
              <a:t>Marjan Duhani, 3.Gb</a:t>
            </a:r>
            <a:endParaRPr lang="sl-SI" dirty="0"/>
          </a:p>
        </p:txBody>
      </p:sp>
      <p:sp>
        <p:nvSpPr>
          <p:cNvPr id="2" name="Title 1"/>
          <p:cNvSpPr>
            <a:spLocks noGrp="1"/>
          </p:cNvSpPr>
          <p:nvPr>
            <p:ph type="ctrTitle"/>
          </p:nvPr>
        </p:nvSpPr>
        <p:spPr>
          <a:xfrm>
            <a:off x="1115616" y="1340768"/>
            <a:ext cx="6771528" cy="1728192"/>
          </a:xfrm>
        </p:spPr>
        <p:txBody>
          <a:bodyPr>
            <a:normAutofit/>
          </a:bodyPr>
          <a:lstStyle/>
          <a:p>
            <a:r>
              <a:rPr lang="sl-SI" dirty="0" smtClean="0"/>
              <a:t>Bartol </a:t>
            </a:r>
            <a:r>
              <a:rPr lang="sl-SI" dirty="0" smtClean="0"/>
              <a:t>in Nietzschejeva filozofija</a:t>
            </a:r>
            <a:endParaRPr lang="sl-SI"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67544" y="1196752"/>
            <a:ext cx="8136904" cy="5184576"/>
          </a:xfrm>
          <a:prstGeom prst="rect">
            <a:avLst/>
          </a:prstGeom>
        </p:spPr>
        <p:txBody>
          <a:bodyPr/>
          <a:lstStyle/>
          <a:p>
            <a:pPr marL="274320" indent="-274320">
              <a:spcBef>
                <a:spcPct val="20000"/>
              </a:spcBef>
              <a:buClr>
                <a:schemeClr val="accent3"/>
              </a:buClr>
              <a:buSzPct val="95000"/>
              <a:buFont typeface="Wingdings 2"/>
              <a:buChar char=""/>
            </a:pPr>
            <a:r>
              <a:rPr lang="sl-SI" sz="2800" dirty="0" smtClean="0"/>
              <a:t>Bartol je </a:t>
            </a:r>
            <a:r>
              <a:rPr lang="sl-SI" sz="2800" dirty="0" smtClean="0"/>
              <a:t>v svojih zapisih o nastanku Alamuta </a:t>
            </a:r>
            <a:r>
              <a:rPr lang="sl-SI" sz="2800" dirty="0" smtClean="0"/>
              <a:t>povedal, </a:t>
            </a:r>
            <a:r>
              <a:rPr lang="sl-SI" sz="2800" dirty="0" smtClean="0"/>
              <a:t>da v zgodbi ni nameraval uporabiti misli, ki so bile </a:t>
            </a:r>
            <a:r>
              <a:rPr lang="sl-SI" sz="2800" dirty="0" smtClean="0"/>
              <a:t>izrečene </a:t>
            </a:r>
            <a:r>
              <a:rPr lang="sl-SI" sz="2800" dirty="0" smtClean="0"/>
              <a:t>po letu dogajanje </a:t>
            </a:r>
            <a:r>
              <a:rPr lang="sl-SI" sz="2800" dirty="0" smtClean="0"/>
              <a:t>zgodbe</a:t>
            </a:r>
            <a:endParaRPr lang="sl-SI" sz="2800" dirty="0" smtClean="0"/>
          </a:p>
          <a:p>
            <a:pPr marL="274320" indent="-274320">
              <a:spcBef>
                <a:spcPct val="20000"/>
              </a:spcBef>
              <a:buClr>
                <a:schemeClr val="accent3"/>
              </a:buClr>
              <a:buSzPct val="95000"/>
              <a:buFont typeface="Wingdings 2"/>
              <a:buChar char=""/>
            </a:pPr>
            <a:r>
              <a:rPr lang="sl-SI" sz="2800" dirty="0" smtClean="0"/>
              <a:t>V zapisih se je branil </a:t>
            </a:r>
            <a:r>
              <a:rPr lang="sl-SI" sz="2800" dirty="0" smtClean="0"/>
              <a:t>pred očitki da je vrhovni izrek izmailcev </a:t>
            </a:r>
            <a:r>
              <a:rPr lang="sl-SI" sz="2800" dirty="0" smtClean="0"/>
              <a:t>in </a:t>
            </a:r>
            <a:r>
              <a:rPr lang="sl-SI" sz="2800" dirty="0" smtClean="0"/>
              <a:t>nekaj Hasanovih idej </a:t>
            </a:r>
            <a:r>
              <a:rPr lang="sl-SI" sz="2800" dirty="0" smtClean="0"/>
              <a:t>povzel </a:t>
            </a:r>
            <a:r>
              <a:rPr lang="sl-SI" sz="2800" dirty="0" smtClean="0"/>
              <a:t>od Nietzscheja</a:t>
            </a:r>
          </a:p>
          <a:p>
            <a:pPr marL="274320" indent="-274320">
              <a:spcBef>
                <a:spcPct val="20000"/>
              </a:spcBef>
              <a:buClr>
                <a:schemeClr val="accent3"/>
              </a:buClr>
              <a:buSzPct val="95000"/>
              <a:buFont typeface="Wingdings 2"/>
              <a:buChar char=""/>
            </a:pPr>
            <a:r>
              <a:rPr lang="sl-SI" sz="2800" dirty="0" smtClean="0"/>
              <a:t>Najdenih je bilo</a:t>
            </a:r>
            <a:r>
              <a:rPr lang="sl-SI" sz="2800" dirty="0" smtClean="0"/>
              <a:t> </a:t>
            </a:r>
            <a:r>
              <a:rPr lang="sl-SI" sz="2800" dirty="0" smtClean="0"/>
              <a:t>precej vzporednic med idejami Hasana in Nietzscheja</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sl-SI"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sl-SI" dirty="0"/>
          </a:p>
        </p:txBody>
      </p:sp>
      <p:sp>
        <p:nvSpPr>
          <p:cNvPr id="3" name="Content Placeholder 2"/>
          <p:cNvSpPr>
            <a:spLocks noGrp="1"/>
          </p:cNvSpPr>
          <p:nvPr>
            <p:ph sz="quarter" idx="1"/>
          </p:nvPr>
        </p:nvSpPr>
        <p:spPr/>
        <p:txBody>
          <a:bodyPr>
            <a:normAutofit/>
          </a:bodyPr>
          <a:lstStyle/>
          <a:p>
            <a:r>
              <a:rPr lang="sl-SI" i="1" dirty="0" smtClean="0"/>
              <a:t>"Če moralno etična načela zapoveduje bog, so veljavna samo toliko časa, dokler nekdo v boga veruje. Ko si odstavil boga, si odstavil tudi njegova načela. Kajti bog je za vernika resnica in če boga ni, tudi resnice ni: iz tega je zaključek, da če ni nič resnično, je potem vse dovoljeno, logičen." </a:t>
            </a:r>
            <a:r>
              <a:rPr lang="sl-SI" dirty="0" smtClean="0"/>
              <a:t>(Bartol, 1984)</a:t>
            </a:r>
          </a:p>
          <a:p>
            <a:r>
              <a:rPr lang="sl-SI" i="1" dirty="0" smtClean="0"/>
              <a:t>"... ne vtikajmo več glave v pesek nebeških reči, temveč jo nosimo svobodno, glavo sveta, ki svetu daje smisel... O, bratje, Bog, ki sem ga ustvaril, je bil delo in blaznost človeka, kakor vsi bogovi... Samo trpljenje in nezmožnost sta ustvarila vse svetove tam onkraj... Vse predobro poznam te Bogu podobne: hočejo, naj verjamemo vanje in naj je dvom greh." </a:t>
            </a:r>
            <a:r>
              <a:rPr lang="sl-SI" dirty="0" smtClean="0"/>
              <a:t>(Nietzsche, 1974) </a:t>
            </a:r>
            <a:endParaRPr lang="sl-SI"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67544" y="908720"/>
            <a:ext cx="8136904" cy="5400600"/>
          </a:xfrm>
          <a:prstGeom prst="rect">
            <a:avLst/>
          </a:prstGeom>
        </p:spPr>
        <p:txBody>
          <a:bodyPr/>
          <a:lstStyle/>
          <a:p>
            <a:pPr marL="274320" indent="-274320">
              <a:spcBef>
                <a:spcPct val="20000"/>
              </a:spcBef>
              <a:buClr>
                <a:schemeClr val="accent3"/>
              </a:buClr>
              <a:buSzPct val="95000"/>
              <a:buFont typeface="Wingdings 2"/>
              <a:buChar char=""/>
            </a:pPr>
            <a:r>
              <a:rPr lang="sl-SI" sz="2800" noProof="0" dirty="0" smtClean="0"/>
              <a:t>Citata prikazujeta Bartolovo posnemanje </a:t>
            </a:r>
            <a:r>
              <a:rPr lang="sl-SI" sz="2800" noProof="0" dirty="0" smtClean="0"/>
              <a:t>Nietzscheja, </a:t>
            </a:r>
            <a:r>
              <a:rPr lang="sl-SI" sz="2800" noProof="0" dirty="0" smtClean="0"/>
              <a:t>toda ti </a:t>
            </a:r>
            <a:r>
              <a:rPr lang="sl-SI" sz="2800" noProof="0" dirty="0" smtClean="0"/>
              <a:t>dve </a:t>
            </a:r>
            <a:r>
              <a:rPr lang="sl-SI" sz="2800" noProof="0" dirty="0" smtClean="0"/>
              <a:t>razmišljanji imata </a:t>
            </a:r>
            <a:r>
              <a:rPr lang="sl-SI" sz="2800" noProof="0" dirty="0" smtClean="0"/>
              <a:t>drugačna </a:t>
            </a:r>
            <a:r>
              <a:rPr lang="sl-SI" sz="2800" noProof="0" dirty="0" smtClean="0"/>
              <a:t>sklepa</a:t>
            </a:r>
            <a:r>
              <a:rPr lang="sl-SI" sz="2800" noProof="0" dirty="0" smtClean="0"/>
              <a:t>:	</a:t>
            </a:r>
          </a:p>
          <a:p>
            <a:pPr marL="731520" lvl="1" indent="-274320">
              <a:spcBef>
                <a:spcPct val="20000"/>
              </a:spcBef>
              <a:buClr>
                <a:schemeClr val="accent3"/>
              </a:buClr>
              <a:buSzPct val="95000"/>
              <a:buFont typeface="Wingdings 2"/>
              <a:buChar char=""/>
            </a:pPr>
            <a:r>
              <a:rPr lang="sl-SI" sz="2800" dirty="0" smtClean="0"/>
              <a:t>Bartol </a:t>
            </a:r>
            <a:r>
              <a:rPr lang="sl-SI" sz="2800" dirty="0" smtClean="0"/>
              <a:t>pravi, </a:t>
            </a:r>
            <a:r>
              <a:rPr lang="sl-SI" sz="2800" dirty="0" smtClean="0"/>
              <a:t>da človeku mora nekdo </a:t>
            </a:r>
            <a:r>
              <a:rPr lang="sl-SI" sz="2800" dirty="0" smtClean="0"/>
              <a:t>definirati </a:t>
            </a:r>
            <a:r>
              <a:rPr lang="sl-SI" sz="2800" dirty="0" smtClean="0"/>
              <a:t>kaj je dobro in kaj </a:t>
            </a:r>
            <a:r>
              <a:rPr lang="sl-SI" sz="2800" dirty="0" smtClean="0"/>
              <a:t>zlo, kot </a:t>
            </a:r>
            <a:r>
              <a:rPr lang="sl-SI" sz="2800" dirty="0" smtClean="0"/>
              <a:t>da človek ne more odgovarjati drugemu človeku, le </a:t>
            </a:r>
            <a:r>
              <a:rPr lang="sl-SI" sz="2800" dirty="0" smtClean="0"/>
              <a:t>bogu</a:t>
            </a:r>
            <a:endParaRPr lang="sl-SI" sz="2800" dirty="0" smtClean="0"/>
          </a:p>
          <a:p>
            <a:pPr marL="731520" lvl="1" indent="-274320">
              <a:spcBef>
                <a:spcPct val="20000"/>
              </a:spcBef>
              <a:buClr>
                <a:schemeClr val="accent3"/>
              </a:buClr>
              <a:buSzPct val="95000"/>
              <a:buFont typeface="Wingdings 2"/>
              <a:buChar char=""/>
            </a:pPr>
            <a:r>
              <a:rPr lang="sl-SI" sz="2800" noProof="0" dirty="0" smtClean="0"/>
              <a:t>Nietzsche </a:t>
            </a:r>
            <a:r>
              <a:rPr lang="sl-SI" sz="2800" noProof="0" dirty="0" smtClean="0"/>
              <a:t>trdi, da </a:t>
            </a:r>
            <a:r>
              <a:rPr lang="sl-SI" sz="2800" noProof="0" dirty="0" smtClean="0"/>
              <a:t>lahko </a:t>
            </a:r>
            <a:r>
              <a:rPr lang="sl-SI" sz="2800" noProof="0" dirty="0" smtClean="0"/>
              <a:t>človek sam </a:t>
            </a:r>
            <a:r>
              <a:rPr lang="sl-SI" sz="2800" noProof="0" dirty="0" smtClean="0"/>
              <a:t>oblikuje svojo moralo</a:t>
            </a:r>
          </a:p>
          <a:p>
            <a:pPr marL="274320" indent="-274320">
              <a:spcBef>
                <a:spcPct val="20000"/>
              </a:spcBef>
              <a:buClr>
                <a:schemeClr val="accent3"/>
              </a:buClr>
              <a:buSzPct val="95000"/>
            </a:pPr>
            <a:r>
              <a:rPr lang="sl-SI" sz="2800" dirty="0" smtClean="0"/>
              <a:t>Tu </a:t>
            </a:r>
            <a:r>
              <a:rPr lang="sl-SI" sz="2800" dirty="0" smtClean="0"/>
              <a:t>se opazi nasprotje </a:t>
            </a:r>
            <a:r>
              <a:rPr lang="sl-SI" sz="2800" dirty="0" smtClean="0"/>
              <a:t>med Hasanom in </a:t>
            </a:r>
            <a:r>
              <a:rPr lang="sl-SI" sz="2800" dirty="0" smtClean="0"/>
              <a:t>Nietzschejem</a:t>
            </a:r>
            <a:endParaRPr lang="sl-SI" sz="2800" noProof="0" dirty="0" smtClean="0"/>
          </a:p>
          <a:p>
            <a:pPr marL="731520" lvl="1" indent="-274320">
              <a:spcBef>
                <a:spcPct val="20000"/>
              </a:spcBef>
              <a:buClr>
                <a:schemeClr val="accent3"/>
              </a:buClr>
              <a:buSzPct val="95000"/>
              <a:buFont typeface="Wingdings 2"/>
              <a:buChar char=""/>
            </a:pPr>
            <a:endParaRPr kumimoji="0" lang="sl-SI"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sl-SI" dirty="0"/>
          </a:p>
        </p:txBody>
      </p:sp>
      <p:sp>
        <p:nvSpPr>
          <p:cNvPr id="3" name="Content Placeholder 2"/>
          <p:cNvSpPr>
            <a:spLocks noGrp="1"/>
          </p:cNvSpPr>
          <p:nvPr>
            <p:ph sz="quarter" idx="1"/>
          </p:nvPr>
        </p:nvSpPr>
        <p:spPr/>
        <p:txBody>
          <a:bodyPr/>
          <a:lstStyle/>
          <a:p>
            <a:r>
              <a:rPr lang="sl-SI" dirty="0" smtClean="0"/>
              <a:t>Izmailski izrek ni popoln saj ga lahko opredelimo kot protislovnega</a:t>
            </a:r>
            <a:endParaRPr lang="sl-SI" dirty="0" smtClean="0"/>
          </a:p>
        </p:txBody>
      </p:sp>
      <p:pic>
        <p:nvPicPr>
          <p:cNvPr id="4" name="Picture 3" descr="pastir.jpg"/>
          <p:cNvPicPr>
            <a:picLocks noChangeAspect="1"/>
          </p:cNvPicPr>
          <p:nvPr/>
        </p:nvPicPr>
        <p:blipFill>
          <a:blip r:embed="rId2" cstate="print"/>
          <a:stretch>
            <a:fillRect/>
          </a:stretch>
        </p:blipFill>
        <p:spPr>
          <a:xfrm>
            <a:off x="3131840" y="2348880"/>
            <a:ext cx="2857500" cy="368617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67544" y="908720"/>
            <a:ext cx="8136904" cy="5400600"/>
          </a:xfrm>
          <a:prstGeom prst="rect">
            <a:avLst/>
          </a:prstGeom>
        </p:spPr>
        <p:txBody>
          <a:bodyPr/>
          <a:lstStyle/>
          <a:p>
            <a:pPr marL="731520" lvl="1" indent="-274320">
              <a:spcBef>
                <a:spcPct val="20000"/>
              </a:spcBef>
              <a:buClr>
                <a:schemeClr val="accent3"/>
              </a:buClr>
              <a:buSzPct val="95000"/>
              <a:buFont typeface="Wingdings 2"/>
              <a:buChar char=""/>
            </a:pPr>
            <a:r>
              <a:rPr lang="sl-SI" sz="2000" i="1" dirty="0" smtClean="0"/>
              <a:t>"V bistvu počiva moč sleherne ustanove na pristaših, ki so zaslepljeni. (...) Zato delim človeštvo v dvoje bistveno se razlikujočih plasti. V peščico tistih, ki vedo, kaj je na stvari, in v velikanske množice onih, ki ne vedo. Prvi so poklicani, da vodijo, drugi, da so vodeni. Prvi so nalik staršem, drugi otrokom. Prvi vedo, da je resnica nedosežena, a drugi stegujejo roke po njej. Kaj preostane onim drugega, kot da pitajo te z bajkami in izmišljotinami?“ </a:t>
            </a:r>
            <a:r>
              <a:rPr lang="sl-SI" sz="2000" dirty="0" smtClean="0"/>
              <a:t>(Hasan)</a:t>
            </a:r>
          </a:p>
          <a:p>
            <a:pPr marL="731520" lvl="1" indent="-274320">
              <a:spcBef>
                <a:spcPct val="20000"/>
              </a:spcBef>
              <a:buClr>
                <a:schemeClr val="accent3"/>
              </a:buClr>
              <a:buSzPct val="95000"/>
              <a:buFont typeface="Wingdings 2"/>
              <a:buChar char=""/>
            </a:pPr>
            <a:r>
              <a:rPr lang="sl-SI" sz="2000" i="1" dirty="0" smtClean="0"/>
              <a:t>"Pri sprehodu skozi sterilne tenkočutnejše in robatejše morale, kar jih je do zdaj vladalo ali še vladajo na Zemlji, sem ugotovil, da se nekatere poteze redno ponavljajo povezane med seboj: dokler se mi nista nazadnje pokazala dva temeljna tipa in ni udaril na plan temeljni razloček. Imamo moralo gospodarjev in moralo sužnjev ... Moralne razlike vrednot so nastale bodisi pod vladajočo vrsto, ki se je z ugodjem zavedala svojega razločka od obvladovane - ali pa pod obvladovano, med sužnji in odvisnimi vseh stopenj." </a:t>
            </a:r>
            <a:r>
              <a:rPr lang="sl-SI" sz="2000" dirty="0" smtClean="0"/>
              <a:t>(Nietzsche, 1988)</a:t>
            </a:r>
            <a:endParaRPr kumimoji="0" lang="sl-SI" sz="2000" b="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67544" y="908720"/>
            <a:ext cx="8136904" cy="5400600"/>
          </a:xfrm>
          <a:prstGeom prst="rect">
            <a:avLst/>
          </a:prstGeom>
        </p:spPr>
        <p:txBody>
          <a:bodyPr/>
          <a:lstStyle/>
          <a:p>
            <a:pPr marL="731520" lvl="1" indent="-274320">
              <a:spcBef>
                <a:spcPct val="20000"/>
              </a:spcBef>
              <a:buClr>
                <a:schemeClr val="accent3"/>
              </a:buClr>
              <a:buSzPct val="95000"/>
              <a:buFont typeface="Wingdings 2"/>
              <a:buChar char=""/>
            </a:pPr>
            <a:r>
              <a:rPr lang="sl-SI" sz="2800" i="1" dirty="0" smtClean="0"/>
              <a:t>“Hasan do konca misli, da množica potrebuje nekoga, ki bo namesto nje mislil, jo vodil, Nietzsche nasprotno to graja in upa na človeka s svobodno glavo</a:t>
            </a:r>
            <a:r>
              <a:rPr lang="sl-SI" sz="2800" i="1" dirty="0" smtClean="0"/>
              <a:t>.”</a:t>
            </a:r>
            <a:endParaRPr lang="sl-SI" sz="2800" i="1"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sl-SI" dirty="0"/>
          </a:p>
        </p:txBody>
      </p:sp>
      <p:sp>
        <p:nvSpPr>
          <p:cNvPr id="3" name="Content Placeholder 2"/>
          <p:cNvSpPr>
            <a:spLocks noGrp="1"/>
          </p:cNvSpPr>
          <p:nvPr>
            <p:ph sz="quarter" idx="1"/>
          </p:nvPr>
        </p:nvSpPr>
        <p:spPr/>
        <p:txBody>
          <a:bodyPr/>
          <a:lstStyle/>
          <a:p>
            <a:r>
              <a:rPr lang="sl-SI" dirty="0" smtClean="0"/>
              <a:t>Za </a:t>
            </a:r>
            <a:r>
              <a:rPr lang="sl-SI" dirty="0" smtClean="0"/>
              <a:t>Hasana je smrt </a:t>
            </a:r>
            <a:r>
              <a:rPr lang="sl-SI" dirty="0" smtClean="0"/>
              <a:t>konec</a:t>
            </a:r>
            <a:endParaRPr lang="sl-SI" dirty="0" smtClean="0"/>
          </a:p>
          <a:p>
            <a:r>
              <a:rPr lang="sl-SI" dirty="0" smtClean="0"/>
              <a:t>Nietzsche kritizira ljudi, ki </a:t>
            </a:r>
            <a:r>
              <a:rPr lang="sl-SI" dirty="0" smtClean="0"/>
              <a:t>so naveličani </a:t>
            </a:r>
            <a:r>
              <a:rPr lang="sl-SI" dirty="0" smtClean="0"/>
              <a:t>življenja</a:t>
            </a:r>
            <a:endParaRPr lang="sl-SI"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sl-SI" dirty="0"/>
          </a:p>
        </p:txBody>
      </p:sp>
      <p:sp>
        <p:nvSpPr>
          <p:cNvPr id="3" name="Content Placeholder 2"/>
          <p:cNvSpPr>
            <a:spLocks noGrp="1"/>
          </p:cNvSpPr>
          <p:nvPr>
            <p:ph sz="quarter" idx="1"/>
          </p:nvPr>
        </p:nvSpPr>
        <p:spPr/>
        <p:txBody>
          <a:bodyPr>
            <a:normAutofit/>
          </a:bodyPr>
          <a:lstStyle/>
          <a:p>
            <a:r>
              <a:rPr lang="sl-SI" dirty="0" smtClean="0"/>
              <a:t>(iz lat. nihil 'nič') </a:t>
            </a:r>
          </a:p>
          <a:p>
            <a:pPr lvl="1"/>
            <a:r>
              <a:rPr lang="sl-SI" dirty="0" smtClean="0"/>
              <a:t>metafizični (ontološki) nihilizem je stališče, da nič resnično, dejansko ne obstaja</a:t>
            </a:r>
          </a:p>
          <a:p>
            <a:pPr lvl="1"/>
            <a:r>
              <a:rPr lang="sl-SI" dirty="0" smtClean="0"/>
              <a:t>poznavnoteoretični (gnoseohški) nihilizem, pomensko blizu radikalnemu skepticizmu in agnosticizmu, je pozicija, da ničesar ni mogoče spoznati z gotovostjo</a:t>
            </a:r>
          </a:p>
          <a:p>
            <a:pPr lvl="1"/>
            <a:r>
              <a:rPr lang="sl-SI" dirty="0" smtClean="0"/>
              <a:t>etični nihilizem je koncepcija, po kateri ni nobenega objektivnega merila moralnosti oziroma moralnega delovanja</a:t>
            </a:r>
          </a:p>
          <a:p>
            <a:r>
              <a:rPr lang="sl-SI" dirty="0" smtClean="0"/>
              <a:t>Nietzsche je </a:t>
            </a:r>
            <a:r>
              <a:rPr lang="sl-SI" dirty="0" smtClean="0"/>
              <a:t>sam neke vrste </a:t>
            </a:r>
            <a:r>
              <a:rPr lang="sl-SI" dirty="0" smtClean="0"/>
              <a:t>nihilist</a:t>
            </a:r>
            <a:endParaRPr lang="sl-SI" dirty="0" smtClean="0"/>
          </a:p>
          <a:p>
            <a:r>
              <a:rPr lang="sl-SI" dirty="0" smtClean="0"/>
              <a:t>V Alamutu je smisel življenja smrt, </a:t>
            </a:r>
            <a:r>
              <a:rPr lang="sl-SI" dirty="0" smtClean="0"/>
              <a:t>ubogljivost, Nietzsche </a:t>
            </a:r>
            <a:r>
              <a:rPr lang="sl-SI" dirty="0" smtClean="0"/>
              <a:t>pa prav take vrednote </a:t>
            </a:r>
            <a:r>
              <a:rPr lang="sl-SI" dirty="0" smtClean="0"/>
              <a:t>prezira</a:t>
            </a:r>
            <a:endParaRPr lang="sl-SI"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386</TotalTime>
  <Words>558</Words>
  <Application>Microsoft Office PowerPoint</Application>
  <PresentationFormat>On-screen Show (4:3)</PresentationFormat>
  <Paragraphs>23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Equity</vt:lpstr>
      <vt:lpstr>Bartol in Nietzschejeva filozofija</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Nietzschejeva filozofija in Alamut</dc:title>
  <dc:creator>Jus</dc:creator>
  <cp:lastModifiedBy>Pjeter Duhani</cp:lastModifiedBy>
  <cp:revision>50</cp:revision>
  <dcterms:created xsi:type="dcterms:W3CDTF">2011-01-23T11:20:09Z</dcterms:created>
  <dcterms:modified xsi:type="dcterms:W3CDTF">2012-03-21T19:32:54Z</dcterms:modified>
</cp:coreProperties>
</file>