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0" r:id="rId4"/>
    <p:sldId id="261" r:id="rId5"/>
    <p:sldId id="259" r:id="rId6"/>
    <p:sldId id="264" r:id="rId7"/>
    <p:sldId id="262" r:id="rId8"/>
    <p:sldId id="263" r:id="rId9"/>
    <p:sldId id="258" r:id="rId10"/>
    <p:sldId id="270" r:id="rId11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600" y="-6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CB8DD1-84B7-41AA-83DB-8C218AE42D10}" type="datetimeFigureOut">
              <a:rPr lang="sl-SI" smtClean="0"/>
              <a:t>29.3.2012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75373-23A4-41F5-9DA5-E4D1216944B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88970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75373-23A4-41F5-9DA5-E4D1216944B4}" type="slidenum">
              <a:rPr lang="sl-SI" smtClean="0"/>
              <a:t>10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96559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D423F-585A-42E9-9FDC-3F923F573CD4}" type="datetimeFigureOut">
              <a:rPr lang="en-US" smtClean="0"/>
              <a:t>3/29/2012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858FD-1A55-470A-B321-20C4C966D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82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D423F-585A-42E9-9FDC-3F923F573CD4}" type="datetimeFigureOut">
              <a:rPr lang="en-US" smtClean="0"/>
              <a:t>3/29/2012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858FD-1A55-470A-B321-20C4C966D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25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D423F-585A-42E9-9FDC-3F923F573CD4}" type="datetimeFigureOut">
              <a:rPr lang="en-US" smtClean="0"/>
              <a:t>3/29/2012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858FD-1A55-470A-B321-20C4C966D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173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D423F-585A-42E9-9FDC-3F923F573CD4}" type="datetimeFigureOut">
              <a:rPr lang="en-US" smtClean="0"/>
              <a:t>3/29/2012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858FD-1A55-470A-B321-20C4C966D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6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D423F-585A-42E9-9FDC-3F923F573CD4}" type="datetimeFigureOut">
              <a:rPr lang="en-US" smtClean="0"/>
              <a:t>3/29/2012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858FD-1A55-470A-B321-20C4C966D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13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D423F-585A-42E9-9FDC-3F923F573CD4}" type="datetimeFigureOut">
              <a:rPr lang="en-US" smtClean="0"/>
              <a:t>3/29/2012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858FD-1A55-470A-B321-20C4C966D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67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D423F-585A-42E9-9FDC-3F923F573CD4}" type="datetimeFigureOut">
              <a:rPr lang="en-US" smtClean="0"/>
              <a:t>3/29/2012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858FD-1A55-470A-B321-20C4C966D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D423F-585A-42E9-9FDC-3F923F573CD4}" type="datetimeFigureOut">
              <a:rPr lang="en-US" smtClean="0"/>
              <a:t>3/29/2012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858FD-1A55-470A-B321-20C4C966D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99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D423F-585A-42E9-9FDC-3F923F573CD4}" type="datetimeFigureOut">
              <a:rPr lang="en-US" smtClean="0"/>
              <a:t>3/29/2012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858FD-1A55-470A-B321-20C4C966D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360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D423F-585A-42E9-9FDC-3F923F573CD4}" type="datetimeFigureOut">
              <a:rPr lang="en-US" smtClean="0"/>
              <a:t>3/29/2012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858FD-1A55-470A-B321-20C4C966D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88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D423F-585A-42E9-9FDC-3F923F573CD4}" type="datetimeFigureOut">
              <a:rPr lang="en-US" smtClean="0"/>
              <a:t>3/29/2012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858FD-1A55-470A-B321-20C4C966D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25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D423F-585A-42E9-9FDC-3F923F573CD4}" type="datetimeFigureOut">
              <a:rPr lang="en-US" smtClean="0"/>
              <a:t>3/29/2012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858FD-1A55-470A-B321-20C4C966D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1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21101012">
            <a:off x="-1163515" y="309820"/>
            <a:ext cx="914400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dirty="0" err="1" smtClean="0">
                <a:ln w="12700">
                  <a:solidFill>
                    <a:srgbClr val="FFC000"/>
                  </a:solidFill>
                </a:ln>
                <a:solidFill>
                  <a:srgbClr val="000000"/>
                </a:solidFill>
                <a:latin typeface="Arabic Typesetting" pitchFamily="66" charset="-78"/>
                <a:cs typeface="Arabic Typesetting" pitchFamily="66" charset="-78"/>
              </a:rPr>
              <a:t>A</a:t>
            </a:r>
            <a:r>
              <a:rPr lang="en-US" sz="9600" dirty="0" err="1" smtClean="0">
                <a:ln w="12700">
                  <a:solidFill>
                    <a:srgbClr val="FFC000"/>
                  </a:solidFill>
                </a:ln>
                <a:solidFill>
                  <a:srgbClr val="000000"/>
                </a:solidFill>
                <a:latin typeface="Arabic Typesetting" pitchFamily="66" charset="-78"/>
                <a:cs typeface="Arabic Typesetting" pitchFamily="66" charset="-78"/>
              </a:rPr>
              <a:t>rabci</a:t>
            </a:r>
            <a:r>
              <a:rPr lang="en-US" sz="9600" dirty="0" smtClean="0">
                <a:ln w="12700">
                  <a:solidFill>
                    <a:srgbClr val="FFC000"/>
                  </a:solidFill>
                </a:ln>
                <a:solidFill>
                  <a:srgbClr val="000000"/>
                </a:solidFill>
                <a:latin typeface="Arabic Typesetting" pitchFamily="66" charset="-78"/>
                <a:cs typeface="Arabic Typesetting" pitchFamily="66" charset="-78"/>
              </a:rPr>
              <a:t> &amp; </a:t>
            </a:r>
            <a:r>
              <a:rPr lang="en-US" sz="9600" dirty="0" err="1" smtClean="0">
                <a:ln w="12700">
                  <a:solidFill>
                    <a:srgbClr val="FFC000"/>
                  </a:solidFill>
                </a:ln>
                <a:solidFill>
                  <a:srgbClr val="000000"/>
                </a:solidFill>
                <a:latin typeface="Arabic Typesetting" pitchFamily="66" charset="-78"/>
                <a:cs typeface="Arabic Typesetting" pitchFamily="66" charset="-78"/>
              </a:rPr>
              <a:t>islam</a:t>
            </a:r>
            <a:endParaRPr lang="en-US" sz="9600" dirty="0">
              <a:ln w="12700">
                <a:solidFill>
                  <a:srgbClr val="FFC000"/>
                </a:solidFill>
              </a:ln>
              <a:solidFill>
                <a:srgbClr val="000000"/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0" y="5067300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err="1" smtClean="0">
                <a:solidFill>
                  <a:schemeClr val="bg1"/>
                </a:solidFill>
                <a:latin typeface="Brush Script MT" pitchFamily="66" charset="0"/>
              </a:rPr>
              <a:t>Alexandru</a:t>
            </a:r>
            <a:r>
              <a:rPr lang="en-US" sz="3200" dirty="0" smtClean="0">
                <a:solidFill>
                  <a:schemeClr val="bg1"/>
                </a:solidFill>
                <a:latin typeface="Brush Script MT" pitchFamily="66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Brush Script MT" pitchFamily="66" charset="0"/>
              </a:rPr>
              <a:t>Maler</a:t>
            </a:r>
            <a:r>
              <a:rPr lang="en-US" sz="3200" dirty="0" smtClean="0">
                <a:solidFill>
                  <a:schemeClr val="bg1"/>
                </a:solidFill>
                <a:latin typeface="Brush Script MT" pitchFamily="66" charset="0"/>
              </a:rPr>
              <a:t> 3.Ga</a:t>
            </a:r>
            <a:endParaRPr lang="en-US" sz="3200" dirty="0">
              <a:solidFill>
                <a:schemeClr val="bg1"/>
              </a:solidFill>
              <a:latin typeface="Brush Script M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57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133793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8000" dirty="0" smtClean="0">
                <a:ln>
                  <a:solidFill>
                    <a:srgbClr val="FFC000"/>
                  </a:solidFill>
                </a:ln>
                <a:latin typeface="French Script MT" pitchFamily="66" charset="0"/>
              </a:rPr>
              <a:t>Arabska osvajanja</a:t>
            </a:r>
            <a:endParaRPr lang="en-US" sz="8000" dirty="0">
              <a:ln>
                <a:solidFill>
                  <a:srgbClr val="FFC000"/>
                </a:solidFill>
              </a:ln>
              <a:latin typeface="French Script MT" pitchFamily="66" charset="0"/>
            </a:endParaRPr>
          </a:p>
        </p:txBody>
      </p:sp>
      <p:sp>
        <p:nvSpPr>
          <p:cNvPr id="9" name="Round Same Side Corner Rectangle 8"/>
          <p:cNvSpPr/>
          <p:nvPr/>
        </p:nvSpPr>
        <p:spPr>
          <a:xfrm>
            <a:off x="228600" y="1257300"/>
            <a:ext cx="8686800" cy="4267200"/>
          </a:xfrm>
          <a:prstGeom prst="round2Same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abic Typesetting" pitchFamily="66" charset="-78"/>
              <a:buChar char="⚝"/>
            </a:pP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Arabci so </a:t>
            </a:r>
            <a:r>
              <a:rPr lang="en-US" sz="2400" dirty="0" err="1" smtClean="0">
                <a:latin typeface="Arabic Typesetting" pitchFamily="66" charset="-78"/>
                <a:cs typeface="Arabic Typesetting" pitchFamily="66" charset="-78"/>
              </a:rPr>
              <a:t>zgradili</a:t>
            </a:r>
            <a:r>
              <a:rPr lang="en-US" sz="2400" dirty="0" smtClean="0">
                <a:latin typeface="Arabic Typesetting" pitchFamily="66" charset="-78"/>
                <a:cs typeface="Arabic Typesetting" pitchFamily="66" charset="-78"/>
              </a:rPr>
              <a:t> </a:t>
            </a:r>
            <a:r>
              <a:rPr lang="en-US" sz="2400" dirty="0" err="1" smtClean="0">
                <a:latin typeface="Arabic Typesetting" pitchFamily="66" charset="-78"/>
                <a:cs typeface="Arabic Typesetting" pitchFamily="66" charset="-78"/>
              </a:rPr>
              <a:t>ogromen</a:t>
            </a:r>
            <a:r>
              <a:rPr lang="en-US" sz="2400" dirty="0" smtClean="0">
                <a:latin typeface="Arabic Typesetting" pitchFamily="66" charset="-78"/>
                <a:cs typeface="Arabic Typesetting" pitchFamily="66" charset="-78"/>
              </a:rPr>
              <a:t> </a:t>
            </a:r>
            <a:r>
              <a:rPr lang="en-US" sz="2400" dirty="0" err="1" smtClean="0">
                <a:latin typeface="Arabic Typesetting" pitchFamily="66" charset="-78"/>
                <a:cs typeface="Arabic Typesetting" pitchFamily="66" charset="-78"/>
              </a:rPr>
              <a:t>imperji</a:t>
            </a:r>
            <a:r>
              <a:rPr lang="en-US" sz="2400" dirty="0" smtClean="0">
                <a:latin typeface="Arabic Typesetting" pitchFamily="66" charset="-78"/>
                <a:cs typeface="Arabic Typesetting" pitchFamily="66" charset="-78"/>
              </a:rPr>
              <a:t> v </a:t>
            </a:r>
            <a:r>
              <a:rPr lang="en-US" sz="2400" dirty="0" err="1" smtClean="0">
                <a:latin typeface="Arabic Typesetting" pitchFamily="66" charset="-78"/>
                <a:cs typeface="Arabic Typesetting" pitchFamily="66" charset="-78"/>
              </a:rPr>
              <a:t>rel</a:t>
            </a: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a</a:t>
            </a:r>
            <a:r>
              <a:rPr lang="en-US" sz="2400" dirty="0" err="1" smtClean="0">
                <a:latin typeface="Arabic Typesetting" pitchFamily="66" charset="-78"/>
                <a:cs typeface="Arabic Typesetting" pitchFamily="66" charset="-78"/>
              </a:rPr>
              <a:t>tivno</a:t>
            </a:r>
            <a:r>
              <a:rPr lang="en-US" sz="2400" dirty="0" smtClean="0">
                <a:latin typeface="Arabic Typesetting" pitchFamily="66" charset="-78"/>
                <a:cs typeface="Arabic Typesetting" pitchFamily="66" charset="-78"/>
              </a:rPr>
              <a:t> </a:t>
            </a:r>
            <a:r>
              <a:rPr lang="en-US" sz="2400" dirty="0" err="1" smtClean="0">
                <a:latin typeface="Arabic Typesetting" pitchFamily="66" charset="-78"/>
                <a:cs typeface="Arabic Typesetting" pitchFamily="66" charset="-78"/>
              </a:rPr>
              <a:t>kratkem</a:t>
            </a:r>
            <a:r>
              <a:rPr lang="en-US" sz="2400" dirty="0" smtClean="0">
                <a:latin typeface="Arabic Typesetting" pitchFamily="66" charset="-78"/>
                <a:cs typeface="Arabic Typesetting" pitchFamily="66" charset="-78"/>
              </a:rPr>
              <a:t> </a:t>
            </a:r>
            <a:r>
              <a:rPr lang="sl-SI" sz="2400" dirty="0" err="1">
                <a:latin typeface="Arabic Typesetting" pitchFamily="66" charset="-78"/>
                <a:cs typeface="Arabic Typesetting" pitchFamily="66" charset="-78"/>
              </a:rPr>
              <a:t>č</a:t>
            </a:r>
            <a:r>
              <a:rPr lang="en-US" sz="2400" dirty="0" err="1" smtClean="0">
                <a:latin typeface="Arabic Typesetting" pitchFamily="66" charset="-78"/>
                <a:cs typeface="Arabic Typesetting" pitchFamily="66" charset="-78"/>
              </a:rPr>
              <a:t>asu</a:t>
            </a:r>
            <a:r>
              <a:rPr lang="en-US" sz="2400" dirty="0" smtClean="0">
                <a:latin typeface="Arabic Typesetting" pitchFamily="66" charset="-78"/>
                <a:cs typeface="Arabic Typesetting" pitchFamily="66" charset="-78"/>
              </a:rPr>
              <a:t> </a:t>
            </a:r>
            <a:r>
              <a:rPr lang="en-US" sz="2400" dirty="0" smtClean="0">
                <a:latin typeface="Arabic Typesetting" pitchFamily="66" charset="-78"/>
                <a:cs typeface="Arabic Typesetting" pitchFamily="66" charset="-78"/>
              </a:rPr>
              <a:t>in </a:t>
            </a:r>
            <a:r>
              <a:rPr lang="en-US" sz="2400" dirty="0" err="1" smtClean="0">
                <a:latin typeface="Arabic Typesetting" pitchFamily="66" charset="-78"/>
                <a:cs typeface="Arabic Typesetting" pitchFamily="66" charset="-78"/>
              </a:rPr>
              <a:t>na</a:t>
            </a:r>
            <a:r>
              <a:rPr lang="en-US" sz="2400" dirty="0" smtClean="0">
                <a:latin typeface="Arabic Typesetting" pitchFamily="66" charset="-78"/>
                <a:cs typeface="Arabic Typesetting" pitchFamily="66" charset="-78"/>
              </a:rPr>
              <a:t> </a:t>
            </a:r>
            <a:r>
              <a:rPr lang="en-US" sz="2400" dirty="0" err="1" smtClean="0">
                <a:latin typeface="Arabic Typesetting" pitchFamily="66" charset="-78"/>
                <a:cs typeface="Arabic Typesetting" pitchFamily="66" charset="-78"/>
              </a:rPr>
              <a:t>osnovi</a:t>
            </a:r>
            <a:r>
              <a:rPr lang="en-US" sz="2400" dirty="0" smtClean="0">
                <a:latin typeface="Arabic Typesetting" pitchFamily="66" charset="-78"/>
                <a:cs typeface="Arabic Typesetting" pitchFamily="66" charset="-78"/>
              </a:rPr>
              <a:t> </a:t>
            </a:r>
            <a:r>
              <a:rPr lang="en-US" sz="2400" dirty="0" err="1" smtClean="0">
                <a:latin typeface="Arabic Typesetting" pitchFamily="66" charset="-78"/>
                <a:cs typeface="Arabic Typesetting" pitchFamily="66" charset="-78"/>
              </a:rPr>
              <a:t>osvojitve</a:t>
            </a:r>
            <a:r>
              <a:rPr lang="en-US" sz="2400" dirty="0" smtClean="0">
                <a:latin typeface="Arabic Typesetting" pitchFamily="66" charset="-78"/>
                <a:cs typeface="Arabic Typesetting" pitchFamily="66" charset="-78"/>
              </a:rPr>
              <a:t> </a:t>
            </a:r>
            <a:r>
              <a:rPr lang="en-US" sz="2400" dirty="0" err="1" smtClean="0">
                <a:latin typeface="Arabic Typesetting" pitchFamily="66" charset="-78"/>
                <a:cs typeface="Arabic Typesetting" pitchFamily="66" charset="-78"/>
              </a:rPr>
              <a:t>za</a:t>
            </a: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č</a:t>
            </a:r>
            <a:r>
              <a:rPr lang="en-US" sz="2400" dirty="0" err="1" smtClean="0">
                <a:latin typeface="Arabic Typesetting" pitchFamily="66" charset="-78"/>
                <a:cs typeface="Arabic Typesetting" pitchFamily="66" charset="-78"/>
              </a:rPr>
              <a:t>eli</a:t>
            </a:r>
            <a:r>
              <a:rPr lang="en-US" sz="2400" dirty="0" smtClean="0">
                <a:latin typeface="Arabic Typesetting" pitchFamily="66" charset="-78"/>
                <a:cs typeface="Arabic Typesetting" pitchFamily="66" charset="-78"/>
              </a:rPr>
              <a:t> </a:t>
            </a:r>
            <a:r>
              <a:rPr lang="en-US" sz="2400" dirty="0" smtClean="0">
                <a:latin typeface="Arabic Typesetting" pitchFamily="66" charset="-78"/>
                <a:cs typeface="Arabic Typesetting" pitchFamily="66" charset="-78"/>
              </a:rPr>
              <a:t>novo </a:t>
            </a:r>
            <a:r>
              <a:rPr lang="en-US" sz="2400" dirty="0" err="1" smtClean="0">
                <a:latin typeface="Arabic Typesetting" pitchFamily="66" charset="-78"/>
                <a:cs typeface="Arabic Typesetting" pitchFamily="66" charset="-78"/>
              </a:rPr>
              <a:t>civilizacijo</a:t>
            </a:r>
            <a:r>
              <a:rPr lang="en-US" sz="2400" dirty="0" smtClean="0">
                <a:latin typeface="Arabic Typesetting" pitchFamily="66" charset="-78"/>
                <a:cs typeface="Arabic Typesetting" pitchFamily="66" charset="-78"/>
              </a:rPr>
              <a:t>, </a:t>
            </a:r>
            <a:r>
              <a:rPr lang="en-US" sz="2400" dirty="0" err="1" smtClean="0">
                <a:latin typeface="Arabic Typesetting" pitchFamily="66" charset="-78"/>
                <a:cs typeface="Arabic Typesetting" pitchFamily="66" charset="-78"/>
              </a:rPr>
              <a:t>kar</a:t>
            </a:r>
            <a:r>
              <a:rPr lang="en-US" sz="2400" dirty="0" smtClean="0">
                <a:latin typeface="Arabic Typesetting" pitchFamily="66" charset="-78"/>
                <a:cs typeface="Arabic Typesetting" pitchFamily="66" charset="-78"/>
              </a:rPr>
              <a:t> je </a:t>
            </a:r>
            <a:r>
              <a:rPr lang="en-US" sz="2400" dirty="0" err="1" smtClean="0">
                <a:latin typeface="Arabic Typesetting" pitchFamily="66" charset="-78"/>
                <a:cs typeface="Arabic Typesetting" pitchFamily="66" charset="-78"/>
              </a:rPr>
              <a:t>zgodovinski</a:t>
            </a:r>
            <a:r>
              <a:rPr lang="en-US" sz="2400" dirty="0" smtClean="0">
                <a:latin typeface="Arabic Typesetting" pitchFamily="66" charset="-78"/>
                <a:cs typeface="Arabic Typesetting" pitchFamily="66" charset="-78"/>
              </a:rPr>
              <a:t> </a:t>
            </a:r>
            <a:r>
              <a:rPr lang="en-US" sz="2400" dirty="0" err="1" smtClean="0">
                <a:latin typeface="Arabic Typesetting" pitchFamily="66" charset="-78"/>
                <a:cs typeface="Arabic Typesetting" pitchFamily="66" charset="-78"/>
              </a:rPr>
              <a:t>fenomen</a:t>
            </a:r>
            <a:r>
              <a:rPr lang="en-US" sz="2400" dirty="0" smtClean="0">
                <a:latin typeface="Arabic Typesetting" pitchFamily="66" charset="-78"/>
                <a:cs typeface="Arabic Typesetting" pitchFamily="66" charset="-78"/>
              </a:rPr>
              <a:t>.</a:t>
            </a:r>
          </a:p>
          <a:p>
            <a:pPr marL="285750" indent="-285750">
              <a:buFont typeface="Arabic Typesetting" pitchFamily="66" charset="-78"/>
              <a:buChar char="⚝"/>
            </a:pP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Mohamed je učil, da je največja sreča in čast umreti v boju za vero, da nevernike in strahopetce čaka pekel, pogumni verniki pa </a:t>
            </a: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bodo takoj </a:t>
            </a: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prišli v paradiž.</a:t>
            </a:r>
          </a:p>
          <a:p>
            <a:pPr marL="285750" indent="-285750">
              <a:buFont typeface="Arabic Typesetting" pitchFamily="66" charset="-78"/>
              <a:buChar char="⚝"/>
            </a:pP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Paradiž je kraj, kjer so čudovita jedila, potoki medu in mleka, lepa glasba, mlada dekleta,..</a:t>
            </a:r>
          </a:p>
          <a:p>
            <a:pPr marL="285750" indent="-285750">
              <a:buFont typeface="Arabic Typesetting" pitchFamily="66" charset="-78"/>
              <a:buChar char="⚝"/>
            </a:pPr>
            <a:endParaRPr lang="en-US" dirty="0"/>
          </a:p>
        </p:txBody>
      </p:sp>
      <p:pic>
        <p:nvPicPr>
          <p:cNvPr id="3074" name="Picture 2" descr="http://www.demaziere.fr/eve/pp_images/parad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447240"/>
            <a:ext cx="7086600" cy="506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93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133793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 smtClean="0">
                <a:ln>
                  <a:solidFill>
                    <a:srgbClr val="FFC000"/>
                  </a:solidFill>
                </a:ln>
                <a:latin typeface="French Script MT" pitchFamily="66" charset="0"/>
              </a:rPr>
              <a:t>Arabija</a:t>
            </a:r>
            <a:r>
              <a:rPr lang="en-US" sz="8000" dirty="0" smtClean="0">
                <a:ln>
                  <a:solidFill>
                    <a:srgbClr val="FFC000"/>
                  </a:solidFill>
                </a:ln>
                <a:latin typeface="French Script MT" pitchFamily="66" charset="0"/>
              </a:rPr>
              <a:t> </a:t>
            </a:r>
            <a:r>
              <a:rPr lang="en-US" sz="8000" dirty="0" err="1" smtClean="0">
                <a:ln>
                  <a:solidFill>
                    <a:srgbClr val="FFC000"/>
                  </a:solidFill>
                </a:ln>
                <a:latin typeface="French Script MT" pitchFamily="66" charset="0"/>
              </a:rPr>
              <a:t>pred</a:t>
            </a:r>
            <a:r>
              <a:rPr lang="en-US" sz="8000" dirty="0" smtClean="0">
                <a:ln>
                  <a:solidFill>
                    <a:srgbClr val="FFC000"/>
                  </a:solidFill>
                </a:ln>
                <a:latin typeface="French Script MT" pitchFamily="66" charset="0"/>
              </a:rPr>
              <a:t> </a:t>
            </a:r>
            <a:r>
              <a:rPr lang="en-US" sz="8000" dirty="0" err="1" smtClean="0">
                <a:ln>
                  <a:solidFill>
                    <a:srgbClr val="FFC000"/>
                  </a:solidFill>
                </a:ln>
                <a:latin typeface="French Script MT" pitchFamily="66" charset="0"/>
              </a:rPr>
              <a:t>islamom</a:t>
            </a:r>
            <a:endParaRPr lang="en-US" sz="8000" dirty="0">
              <a:ln>
                <a:solidFill>
                  <a:srgbClr val="FFC000"/>
                </a:solidFill>
              </a:ln>
              <a:latin typeface="French Script MT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 Same Side Corner Rectangle 8"/>
              <p:cNvSpPr/>
              <p:nvPr/>
            </p:nvSpPr>
            <p:spPr>
              <a:xfrm>
                <a:off x="225039" y="1257300"/>
                <a:ext cx="8686800" cy="4267200"/>
              </a:xfrm>
              <a:prstGeom prst="round2SameRect">
                <a:avLst/>
              </a:prstGeom>
              <a:solidFill>
                <a:srgbClr val="000000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285750" indent="-285750">
                  <a:buFont typeface="Arabic Typesetting" pitchFamily="66" charset="-78"/>
                  <a:buChar char="⚝"/>
                </a:pPr>
                <a:r>
                  <a:rPr lang="en-US" sz="2400" dirty="0" smtClean="0">
                    <a:latin typeface="Arabic Typesetting" pitchFamily="66" charset="-78"/>
                    <a:cs typeface="Arabic Typesetting" pitchFamily="66" charset="-78"/>
                  </a:rPr>
                  <a:t>Arabski </a:t>
                </a:r>
                <a:r>
                  <a:rPr lang="en-US" sz="2400" dirty="0" err="1" smtClean="0">
                    <a:latin typeface="Arabic Typesetting" pitchFamily="66" charset="-78"/>
                    <a:cs typeface="Arabic Typesetting" pitchFamily="66" charset="-78"/>
                  </a:rPr>
                  <a:t>polotok</a:t>
                </a:r>
                <a:r>
                  <a:rPr lang="en-US" sz="2400" dirty="0" smtClean="0">
                    <a:latin typeface="Arabic Typesetting" pitchFamily="66" charset="-78"/>
                    <a:cs typeface="Arabic Typesetting" pitchFamily="66" charset="-78"/>
                  </a:rPr>
                  <a:t> </a:t>
                </a:r>
                <a:r>
                  <a:rPr lang="en-US" sz="2400" dirty="0" err="1" smtClean="0">
                    <a:latin typeface="Arabic Typesetting" pitchFamily="66" charset="-78"/>
                    <a:cs typeface="Arabic Typesetting" pitchFamily="66" charset="-78"/>
                  </a:rPr>
                  <a:t>obsega</a:t>
                </a:r>
                <a:r>
                  <a:rPr lang="en-US" sz="2400" dirty="0" smtClean="0">
                    <a:latin typeface="Arabic Typesetting" pitchFamily="66" charset="-78"/>
                    <a:cs typeface="Arabic Typesetting" pitchFamily="66" charset="-78"/>
                  </a:rPr>
                  <a:t> 3 </a:t>
                </a:r>
                <a:r>
                  <a:rPr lang="en-US" sz="2400" dirty="0" err="1" smtClean="0">
                    <a:latin typeface="Arabic Typesetting" pitchFamily="66" charset="-78"/>
                    <a:cs typeface="Arabic Typesetting" pitchFamily="66" charset="-78"/>
                  </a:rPr>
                  <a:t>milijone</a:t>
                </a:r>
                <a:r>
                  <a:rPr lang="en-US" sz="2800" dirty="0" smtClean="0">
                    <a:latin typeface="Arabic Typesetting" pitchFamily="66" charset="-78"/>
                    <a:cs typeface="Arabic Typesetting" pitchFamily="66" charset="-78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km</m:t>
                        </m:r>
                      </m:e>
                      <m:sup>
                        <m:r>
                          <a:rPr lang="en-US" b="0" i="0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 smtClean="0">
                    <a:latin typeface="Arabic Typesetting" pitchFamily="66" charset="-78"/>
                    <a:cs typeface="Arabic Typesetting" pitchFamily="66" charset="-78"/>
                  </a:rPr>
                  <a:t>, </a:t>
                </a:r>
                <a:r>
                  <a:rPr lang="en-US" sz="2400" dirty="0" err="1" smtClean="0">
                    <a:latin typeface="Arabic Typesetting" pitchFamily="66" charset="-78"/>
                    <a:cs typeface="Arabic Typesetting" pitchFamily="66" charset="-78"/>
                  </a:rPr>
                  <a:t>kar</a:t>
                </a:r>
                <a:r>
                  <a:rPr lang="en-US" sz="2400" dirty="0" smtClean="0">
                    <a:latin typeface="Arabic Typesetting" pitchFamily="66" charset="-78"/>
                    <a:cs typeface="Arabic Typesetting" pitchFamily="66" charset="-78"/>
                  </a:rPr>
                  <a:t> je 150x </a:t>
                </a:r>
                <a:r>
                  <a:rPr lang="en-US" sz="2400" dirty="0" err="1" smtClean="0">
                    <a:latin typeface="Arabic Typesetting" pitchFamily="66" charset="-78"/>
                    <a:cs typeface="Arabic Typesetting" pitchFamily="66" charset="-78"/>
                  </a:rPr>
                  <a:t>povr</a:t>
                </a:r>
                <a:r>
                  <a:rPr lang="sl-SI" sz="2400" dirty="0" smtClean="0">
                    <a:latin typeface="Arabic Typesetting" pitchFamily="66" charset="-78"/>
                    <a:cs typeface="Arabic Typesetting" pitchFamily="66" charset="-78"/>
                  </a:rPr>
                  <a:t>š</a:t>
                </a:r>
                <a:r>
                  <a:rPr lang="en-US" sz="2400" dirty="0" err="1" smtClean="0">
                    <a:latin typeface="Arabic Typesetting" pitchFamily="66" charset="-78"/>
                    <a:cs typeface="Arabic Typesetting" pitchFamily="66" charset="-78"/>
                  </a:rPr>
                  <a:t>ina</a:t>
                </a:r>
                <a:r>
                  <a:rPr lang="sl-SI" sz="2400" dirty="0" smtClean="0">
                    <a:latin typeface="Arabic Typesetting" pitchFamily="66" charset="-78"/>
                    <a:cs typeface="Arabic Typesetting" pitchFamily="66" charset="-78"/>
                  </a:rPr>
                  <a:t> Slovenije.</a:t>
                </a:r>
              </a:p>
              <a:p>
                <a:pPr marL="285750" indent="-285750">
                  <a:buFont typeface="Arabic Typesetting" pitchFamily="66" charset="-78"/>
                  <a:buChar char="⚝"/>
                </a:pPr>
                <a:r>
                  <a:rPr lang="sl-SI" sz="2400" dirty="0" smtClean="0">
                    <a:latin typeface="Arabic Typesetting" pitchFamily="66" charset="-78"/>
                    <a:cs typeface="Arabic Typesetting" pitchFamily="66" charset="-78"/>
                  </a:rPr>
                  <a:t>Morali so se pogosto seliti in iskati redke pašnike za svoje črede ter se stalno bojevati za obstanek, hrana in voda sta jim pomenili pomebno dobrino.</a:t>
                </a:r>
              </a:p>
              <a:p>
                <a:pPr marL="285750" indent="-285750">
                  <a:buFont typeface="Arabic Typesetting" pitchFamily="66" charset="-78"/>
                  <a:buChar char="⚝"/>
                </a:pPr>
                <a:r>
                  <a:rPr lang="sl-SI" sz="2400" dirty="0" smtClean="0">
                    <a:latin typeface="Arabic Typesetting" pitchFamily="66" charset="-78"/>
                    <a:cs typeface="Arabic Typesetting" pitchFamily="66" charset="-78"/>
                  </a:rPr>
                  <a:t>Plemena so bila pogosto sprta med seboj. Boji, krvna maščevanja in plenilski pohodi na trgovske karavane so bili normalni pojavi.</a:t>
                </a:r>
              </a:p>
            </p:txBody>
          </p:sp>
        </mc:Choice>
        <mc:Fallback xmlns="">
          <p:sp>
            <p:nvSpPr>
              <p:cNvPr id="9" name="Round Same Side Corner 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39" y="1257300"/>
                <a:ext cx="8686800" cy="4267200"/>
              </a:xfrm>
              <a:prstGeom prst="round2Same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9" y="1145405"/>
            <a:ext cx="9128931" cy="4226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204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190500"/>
            <a:ext cx="8686800" cy="5334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abic Typesetting" pitchFamily="66" charset="-78"/>
              <a:buChar char="⚝"/>
            </a:pP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V pokrajini </a:t>
            </a: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Jemen, </a:t>
            </a: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na JV </a:t>
            </a: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polotoka, </a:t>
            </a: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kjer je dovolj dežja, so </a:t>
            </a: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bili </a:t>
            </a: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dobri pogoji za stalno naselitev.</a:t>
            </a:r>
          </a:p>
          <a:p>
            <a:pPr marL="285750" indent="-285750">
              <a:buFont typeface="Arabic Typesetting" pitchFamily="66" charset="-78"/>
              <a:buChar char="⚝"/>
            </a:pP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Arheologi so našli tam ostanke bogatih mest.</a:t>
            </a:r>
          </a:p>
          <a:p>
            <a:pPr marL="285750" indent="-285750">
              <a:buFont typeface="Arabic Typesetting" pitchFamily="66" charset="-78"/>
              <a:buChar char="⚝"/>
            </a:pP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Ta del Arabije so imenovali Arabia felix („srečna Arabija“).</a:t>
            </a:r>
            <a:endParaRPr lang="en-US" sz="2400" dirty="0"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9" r="2983"/>
          <a:stretch/>
        </p:blipFill>
        <p:spPr bwMode="auto">
          <a:xfrm>
            <a:off x="4038600" y="1485899"/>
            <a:ext cx="4765431" cy="3444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8" t="569" r="4351" b="-569"/>
          <a:stretch/>
        </p:blipFill>
        <p:spPr bwMode="auto">
          <a:xfrm>
            <a:off x="311285" y="1485900"/>
            <a:ext cx="3613638" cy="3444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570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190500"/>
            <a:ext cx="8686800" cy="5334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abic Typesetting" pitchFamily="66" charset="-78"/>
              <a:buChar char="⚝"/>
            </a:pP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Na križišču karavanskih poti med Sirijo in Jemnom je v svobodni arabski pokrajini Hedžas ob zahodni obali polotoka cvetelo mesto </a:t>
            </a:r>
            <a:r>
              <a:rPr lang="sl-SI" sz="2400" b="1" dirty="0" smtClean="0">
                <a:latin typeface="Arabic Typesetting" pitchFamily="66" charset="-78"/>
                <a:cs typeface="Arabic Typesetting" pitchFamily="66" charset="-78"/>
              </a:rPr>
              <a:t>Meka</a:t>
            </a: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.</a:t>
            </a:r>
            <a:r>
              <a:rPr lang="sl-SI" sz="2400" b="1" dirty="0" smtClean="0">
                <a:latin typeface="Arabic Typesetting" pitchFamily="66" charset="-78"/>
                <a:cs typeface="Arabic Typesetting" pitchFamily="66" charset="-78"/>
              </a:rPr>
              <a:t> </a:t>
            </a:r>
          </a:p>
          <a:p>
            <a:pPr marL="285750" indent="-285750">
              <a:buFont typeface="Arabic Typesetting" pitchFamily="66" charset="-78"/>
              <a:buChar char="⚝"/>
            </a:pP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K bogatsvu mesta ni prispevala samo tranzitna trgovina, temveč tudi množični obiski romarjev.</a:t>
            </a:r>
          </a:p>
          <a:p>
            <a:pPr marL="285750" indent="-285750">
              <a:buFont typeface="Arabic Typesetting" pitchFamily="66" charset="-78"/>
              <a:buChar char="⚝"/>
            </a:pP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Do 7.st. Arabija ni imela pomembne vloge v svetovni zgodovini. Arabci niso bili enotno povezani in niso imeli enotne religije.</a:t>
            </a:r>
          </a:p>
          <a:p>
            <a:pPr marL="285750" indent="-285750">
              <a:buFont typeface="Arabic Typesetting" pitchFamily="66" charset="-78"/>
              <a:buChar char="⚝"/>
            </a:pP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Arabce je potem povezala religija, ki jo je ustanovil </a:t>
            </a:r>
            <a:r>
              <a:rPr lang="sl-SI" sz="2400" b="1" dirty="0" smtClean="0">
                <a:latin typeface="Arabic Typesetting" pitchFamily="66" charset="-78"/>
                <a:cs typeface="Arabic Typesetting" pitchFamily="66" charset="-78"/>
              </a:rPr>
              <a:t>Mohamed.</a:t>
            </a:r>
            <a:endParaRPr lang="en-US" sz="2400" b="1" dirty="0"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76500"/>
            <a:ext cx="4010526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" t="1879" r="2600" b="2561"/>
          <a:stretch/>
        </p:blipFill>
        <p:spPr bwMode="auto">
          <a:xfrm>
            <a:off x="4648200" y="2384237"/>
            <a:ext cx="4038600" cy="2983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963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133793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8000" dirty="0" smtClean="0">
                <a:ln>
                  <a:solidFill>
                    <a:srgbClr val="FFC000"/>
                  </a:solidFill>
                </a:ln>
                <a:latin typeface="French Script MT" pitchFamily="66" charset="0"/>
              </a:rPr>
              <a:t>Mohamed in rojstvo islama</a:t>
            </a:r>
            <a:endParaRPr lang="en-US" sz="8000" dirty="0">
              <a:ln>
                <a:solidFill>
                  <a:srgbClr val="FFC000"/>
                </a:solidFill>
              </a:ln>
              <a:latin typeface="French Script MT" pitchFamily="66" charset="0"/>
            </a:endParaRPr>
          </a:p>
        </p:txBody>
      </p:sp>
      <p:sp>
        <p:nvSpPr>
          <p:cNvPr id="9" name="Round Same Side Corner Rectangle 8"/>
          <p:cNvSpPr/>
          <p:nvPr/>
        </p:nvSpPr>
        <p:spPr>
          <a:xfrm>
            <a:off x="228600" y="1257300"/>
            <a:ext cx="8686800" cy="4267200"/>
          </a:xfrm>
          <a:prstGeom prst="round2Same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abic Typesetting" pitchFamily="66" charset="-78"/>
              <a:buChar char="⚝"/>
            </a:pP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Dante Alighieri ga je postavil v svoji </a:t>
            </a:r>
            <a:r>
              <a:rPr lang="sl-SI" sz="2400" dirty="0">
                <a:latin typeface="Arabic Typesetting" pitchFamily="66" charset="-78"/>
                <a:cs typeface="Arabic Typesetting" pitchFamily="66" charset="-78"/>
              </a:rPr>
              <a:t>B</a:t>
            </a: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ož</a:t>
            </a:r>
            <a:r>
              <a:rPr lang="en-US" sz="2400" dirty="0" err="1" smtClean="0">
                <a:latin typeface="Arabic Typesetting" pitchFamily="66" charset="-78"/>
                <a:cs typeface="Arabic Typesetting" pitchFamily="66" charset="-78"/>
              </a:rPr>
              <a:t>anski</a:t>
            </a:r>
            <a:r>
              <a:rPr lang="en-US" sz="2400" dirty="0" smtClean="0">
                <a:latin typeface="Arabic Typesetting" pitchFamily="66" charset="-78"/>
                <a:cs typeface="Arabic Typesetting" pitchFamily="66" charset="-78"/>
              </a:rPr>
              <a:t> </a:t>
            </a:r>
            <a:r>
              <a:rPr lang="en-US" sz="2400" dirty="0" err="1" smtClean="0">
                <a:latin typeface="Arabic Typesetting" pitchFamily="66" charset="-78"/>
                <a:cs typeface="Arabic Typesetting" pitchFamily="66" charset="-78"/>
              </a:rPr>
              <a:t>komediji</a:t>
            </a:r>
            <a:r>
              <a:rPr lang="en-US" sz="2400" dirty="0" smtClean="0">
                <a:latin typeface="Arabic Typesetting" pitchFamily="66" charset="-78"/>
                <a:cs typeface="Arabic Typesetting" pitchFamily="66" charset="-78"/>
              </a:rPr>
              <a:t> v </a:t>
            </a:r>
            <a:r>
              <a:rPr lang="en-US" sz="2400" dirty="0" err="1" smtClean="0">
                <a:latin typeface="Arabic Typesetting" pitchFamily="66" charset="-78"/>
                <a:cs typeface="Arabic Typesetting" pitchFamily="66" charset="-78"/>
              </a:rPr>
              <a:t>ni</a:t>
            </a: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ž</a:t>
            </a:r>
            <a:r>
              <a:rPr lang="en-US" sz="2400" dirty="0" smtClean="0">
                <a:latin typeface="Arabic Typesetting" pitchFamily="66" charset="-78"/>
                <a:cs typeface="Arabic Typesetting" pitchFamily="66" charset="-78"/>
              </a:rPr>
              <a:t>je </a:t>
            </a:r>
            <a:r>
              <a:rPr lang="en-US" sz="2400" dirty="0" err="1" smtClean="0">
                <a:latin typeface="Arabic Typesetting" pitchFamily="66" charset="-78"/>
                <a:cs typeface="Arabic Typesetting" pitchFamily="66" charset="-78"/>
              </a:rPr>
              <a:t>sloje</a:t>
            </a:r>
            <a:r>
              <a:rPr lang="en-US" sz="2400" dirty="0" smtClean="0">
                <a:latin typeface="Arabic Typesetting" pitchFamily="66" charset="-78"/>
                <a:cs typeface="Arabic Typesetting" pitchFamily="66" charset="-78"/>
              </a:rPr>
              <a:t> </a:t>
            </a:r>
            <a:r>
              <a:rPr lang="en-US" sz="2400" dirty="0" err="1" smtClean="0">
                <a:latin typeface="Arabic Typesetting" pitchFamily="66" charset="-78"/>
                <a:cs typeface="Arabic Typesetting" pitchFamily="66" charset="-78"/>
              </a:rPr>
              <a:t>pekla</a:t>
            </a:r>
            <a:r>
              <a:rPr lang="en-US" sz="2400" dirty="0" smtClean="0">
                <a:latin typeface="Arabic Typesetting" pitchFamily="66" charset="-78"/>
                <a:cs typeface="Arabic Typesetting" pitchFamily="66" charset="-78"/>
              </a:rPr>
              <a:t>.</a:t>
            </a:r>
          </a:p>
          <a:p>
            <a:pPr marL="285750" indent="-285750">
              <a:buFont typeface="Arabic Typesetting" pitchFamily="66" charset="-78"/>
              <a:buChar char="⚝"/>
            </a:pPr>
            <a:r>
              <a:rPr lang="en-US" sz="2400" dirty="0" smtClean="0">
                <a:latin typeface="Arabic Typesetting" pitchFamily="66" charset="-78"/>
                <a:cs typeface="Arabic Typesetting" pitchFamily="66" charset="-78"/>
              </a:rPr>
              <a:t>Voltaire je </a:t>
            </a:r>
            <a:r>
              <a:rPr lang="en-US" sz="2400" dirty="0" err="1" smtClean="0">
                <a:latin typeface="Arabic Typesetting" pitchFamily="66" charset="-78"/>
                <a:cs typeface="Arabic Typesetting" pitchFamily="66" charset="-78"/>
              </a:rPr>
              <a:t>videl</a:t>
            </a:r>
            <a:r>
              <a:rPr lang="en-US" sz="2400" dirty="0" smtClean="0">
                <a:latin typeface="Arabic Typesetting" pitchFamily="66" charset="-78"/>
                <a:cs typeface="Arabic Typesetting" pitchFamily="66" charset="-78"/>
              </a:rPr>
              <a:t> v </a:t>
            </a:r>
            <a:r>
              <a:rPr lang="en-US" sz="2400" dirty="0" err="1" smtClean="0">
                <a:latin typeface="Arabic Typesetting" pitchFamily="66" charset="-78"/>
                <a:cs typeface="Arabic Typesetting" pitchFamily="66" charset="-78"/>
              </a:rPr>
              <a:t>njem</a:t>
            </a:r>
            <a:r>
              <a:rPr lang="en-US" sz="2400" dirty="0" smtClean="0">
                <a:latin typeface="Arabic Typesetting" pitchFamily="66" charset="-78"/>
                <a:cs typeface="Arabic Typesetting" pitchFamily="66" charset="-78"/>
              </a:rPr>
              <a:t> </a:t>
            </a:r>
            <a:r>
              <a:rPr lang="en-US" sz="2400" dirty="0" err="1" smtClean="0">
                <a:latin typeface="Arabic Typesetting" pitchFamily="66" charset="-78"/>
                <a:cs typeface="Arabic Typesetting" pitchFamily="66" charset="-78"/>
              </a:rPr>
              <a:t>fanatika</a:t>
            </a:r>
            <a:r>
              <a:rPr lang="en-US" sz="2400" dirty="0" smtClean="0">
                <a:latin typeface="Arabic Typesetting" pitchFamily="66" charset="-78"/>
                <a:cs typeface="Arabic Typesetting" pitchFamily="66" charset="-78"/>
              </a:rPr>
              <a:t>, Goethe </a:t>
            </a:r>
            <a:r>
              <a:rPr lang="en-US" sz="2400" dirty="0" err="1" smtClean="0">
                <a:latin typeface="Arabic Typesetting" pitchFamily="66" charset="-78"/>
                <a:cs typeface="Arabic Typesetting" pitchFamily="66" charset="-78"/>
              </a:rPr>
              <a:t>morilca</a:t>
            </a:r>
            <a:r>
              <a:rPr lang="en-US" sz="2400" dirty="0" smtClean="0">
                <a:latin typeface="Arabic Typesetting" pitchFamily="66" charset="-78"/>
                <a:cs typeface="Arabic Typesetting" pitchFamily="66" charset="-78"/>
              </a:rPr>
              <a:t>.</a:t>
            </a:r>
          </a:p>
          <a:p>
            <a:pPr marL="285750" indent="-285750">
              <a:buFont typeface="Arabic Typesetting" pitchFamily="66" charset="-78"/>
              <a:buChar char="⚝"/>
            </a:pPr>
            <a:r>
              <a:rPr lang="en-US" sz="2400" dirty="0" smtClean="0">
                <a:latin typeface="Arabic Typesetting" pitchFamily="66" charset="-78"/>
                <a:cs typeface="Arabic Typesetting" pitchFamily="66" charset="-78"/>
              </a:rPr>
              <a:t>V e</a:t>
            </a: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v</a:t>
            </a:r>
            <a:r>
              <a:rPr lang="en-US" sz="2400" dirty="0" err="1" smtClean="0">
                <a:latin typeface="Arabic Typesetting" pitchFamily="66" charset="-78"/>
                <a:cs typeface="Arabic Typesetting" pitchFamily="66" charset="-78"/>
              </a:rPr>
              <a:t>ropskih</a:t>
            </a:r>
            <a:r>
              <a:rPr lang="en-US" sz="2400" dirty="0" smtClean="0">
                <a:latin typeface="Arabic Typesetting" pitchFamily="66" charset="-78"/>
                <a:cs typeface="Arabic Typesetting" pitchFamily="66" charset="-78"/>
              </a:rPr>
              <a:t> </a:t>
            </a:r>
            <a:r>
              <a:rPr lang="en-US" sz="2400" dirty="0" err="1" smtClean="0">
                <a:latin typeface="Arabic Typesetting" pitchFamily="66" charset="-78"/>
                <a:cs typeface="Arabic Typesetting" pitchFamily="66" charset="-78"/>
              </a:rPr>
              <a:t>slovarjih</a:t>
            </a:r>
            <a:r>
              <a:rPr lang="en-US" sz="2400" dirty="0" smtClean="0">
                <a:latin typeface="Arabic Typesetting" pitchFamily="66" charset="-78"/>
                <a:cs typeface="Arabic Typesetting" pitchFamily="66" charset="-78"/>
              </a:rPr>
              <a:t> do 19. </a:t>
            </a:r>
            <a:r>
              <a:rPr lang="en-US" sz="2400" dirty="0" err="1" smtClean="0">
                <a:latin typeface="Arabic Typesetting" pitchFamily="66" charset="-78"/>
                <a:cs typeface="Arabic Typesetting" pitchFamily="66" charset="-78"/>
              </a:rPr>
              <a:t>st.</a:t>
            </a:r>
            <a:r>
              <a:rPr lang="en-US" sz="2400" dirty="0" smtClean="0">
                <a:latin typeface="Arabic Typesetting" pitchFamily="66" charset="-78"/>
                <a:cs typeface="Arabic Typesetting" pitchFamily="66" charset="-78"/>
              </a:rPr>
              <a:t> pa je </a:t>
            </a:r>
            <a:r>
              <a:rPr lang="en-US" sz="2400" dirty="0" err="1" smtClean="0">
                <a:latin typeface="Arabic Typesetting" pitchFamily="66" charset="-78"/>
                <a:cs typeface="Arabic Typesetting" pitchFamily="66" charset="-78"/>
              </a:rPr>
              <a:t>opisan</a:t>
            </a:r>
            <a:r>
              <a:rPr lang="en-US" sz="2400" dirty="0" smtClean="0">
                <a:latin typeface="Arabic Typesetting" pitchFamily="66" charset="-78"/>
                <a:cs typeface="Arabic Typesetting" pitchFamily="66" charset="-78"/>
              </a:rPr>
              <a:t> </a:t>
            </a:r>
            <a:r>
              <a:rPr lang="en-US" sz="2400" dirty="0" err="1" smtClean="0">
                <a:latin typeface="Arabic Typesetting" pitchFamily="66" charset="-78"/>
                <a:cs typeface="Arabic Typesetting" pitchFamily="66" charset="-78"/>
              </a:rPr>
              <a:t>kot</a:t>
            </a:r>
            <a:r>
              <a:rPr lang="en-US" sz="2400" dirty="0" smtClean="0">
                <a:latin typeface="Arabic Typesetting" pitchFamily="66" charset="-78"/>
                <a:cs typeface="Arabic Typesetting" pitchFamily="66" charset="-78"/>
              </a:rPr>
              <a:t> </a:t>
            </a:r>
            <a:r>
              <a:rPr lang="en-US" sz="2400" dirty="0" err="1" smtClean="0">
                <a:latin typeface="Arabic Typesetting" pitchFamily="66" charset="-78"/>
                <a:cs typeface="Arabic Typesetting" pitchFamily="66" charset="-78"/>
              </a:rPr>
              <a:t>ambiciozen</a:t>
            </a:r>
            <a:r>
              <a:rPr lang="en-US" sz="2400" dirty="0" smtClean="0">
                <a:latin typeface="Arabic Typesetting" pitchFamily="66" charset="-78"/>
                <a:cs typeface="Arabic Typesetting" pitchFamily="66" charset="-78"/>
              </a:rPr>
              <a:t> in </a:t>
            </a:r>
            <a:r>
              <a:rPr lang="en-US" sz="2400" dirty="0" err="1" smtClean="0">
                <a:latin typeface="Arabic Typesetting" pitchFamily="66" charset="-78"/>
                <a:cs typeface="Arabic Typesetting" pitchFamily="66" charset="-78"/>
              </a:rPr>
              <a:t>krut</a:t>
            </a:r>
            <a:r>
              <a:rPr lang="en-US" sz="2400" dirty="0" smtClean="0">
                <a:latin typeface="Arabic Typesetting" pitchFamily="66" charset="-78"/>
                <a:cs typeface="Arabic Typesetting" pitchFamily="66" charset="-78"/>
              </a:rPr>
              <a:t> </a:t>
            </a:r>
            <a:r>
              <a:rPr lang="sl-SI" sz="2400" dirty="0" err="1">
                <a:latin typeface="Arabic Typesetting" pitchFamily="66" charset="-78"/>
                <a:cs typeface="Arabic Typesetting" pitchFamily="66" charset="-78"/>
              </a:rPr>
              <a:t>č</a:t>
            </a:r>
            <a:r>
              <a:rPr lang="en-US" sz="2400" dirty="0" err="1" smtClean="0">
                <a:latin typeface="Arabic Typesetting" pitchFamily="66" charset="-78"/>
                <a:cs typeface="Arabic Typesetting" pitchFamily="66" charset="-78"/>
              </a:rPr>
              <a:t>lovek</a:t>
            </a:r>
            <a:r>
              <a:rPr lang="en-US" sz="2400" dirty="0" smtClean="0">
                <a:latin typeface="Arabic Typesetting" pitchFamily="66" charset="-78"/>
                <a:cs typeface="Arabic Typesetting" pitchFamily="66" charset="-78"/>
              </a:rPr>
              <a:t>, </a:t>
            </a:r>
            <a:r>
              <a:rPr lang="en-US" sz="2400" dirty="0" err="1" smtClean="0">
                <a:latin typeface="Arabic Typesetting" pitchFamily="66" charset="-78"/>
                <a:cs typeface="Arabic Typesetting" pitchFamily="66" charset="-78"/>
              </a:rPr>
              <a:t>slepar</a:t>
            </a:r>
            <a:r>
              <a:rPr lang="en-US" sz="2400" dirty="0" smtClean="0">
                <a:latin typeface="Arabic Typesetting" pitchFamily="66" charset="-78"/>
                <a:cs typeface="Arabic Typesetting" pitchFamily="66" charset="-78"/>
              </a:rPr>
              <a:t>, </a:t>
            </a:r>
            <a:r>
              <a:rPr lang="en-US" sz="2400" dirty="0" err="1" smtClean="0">
                <a:latin typeface="Arabic Typesetting" pitchFamily="66" charset="-78"/>
                <a:cs typeface="Arabic Typesetting" pitchFamily="66" charset="-78"/>
              </a:rPr>
              <a:t>spolni</a:t>
            </a:r>
            <a:r>
              <a:rPr lang="en-US" sz="2400" dirty="0" smtClean="0">
                <a:latin typeface="Arabic Typesetting" pitchFamily="66" charset="-78"/>
                <a:cs typeface="Arabic Typesetting" pitchFamily="66" charset="-78"/>
              </a:rPr>
              <a:t> </a:t>
            </a:r>
            <a:r>
              <a:rPr lang="en-US" sz="2400" dirty="0" err="1" smtClean="0">
                <a:latin typeface="Arabic Typesetting" pitchFamily="66" charset="-78"/>
                <a:cs typeface="Arabic Typesetting" pitchFamily="66" charset="-78"/>
              </a:rPr>
              <a:t>razuzdanec</a:t>
            </a:r>
            <a:r>
              <a:rPr lang="en-US" sz="2400" dirty="0" smtClean="0">
                <a:latin typeface="Arabic Typesetting" pitchFamily="66" charset="-78"/>
                <a:cs typeface="Arabic Typesetting" pitchFamily="66" charset="-78"/>
              </a:rPr>
              <a:t>, </a:t>
            </a:r>
            <a:r>
              <a:rPr lang="en-US" sz="2400" dirty="0" err="1" smtClean="0">
                <a:latin typeface="Arabic Typesetting" pitchFamily="66" charset="-78"/>
                <a:cs typeface="Arabic Typesetting" pitchFamily="66" charset="-78"/>
              </a:rPr>
              <a:t>izvr</a:t>
            </a: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ž</a:t>
            </a:r>
            <a:r>
              <a:rPr lang="en-US" sz="2400" dirty="0" err="1" smtClean="0">
                <a:latin typeface="Arabic Typesetting" pitchFamily="66" charset="-78"/>
                <a:cs typeface="Arabic Typesetting" pitchFamily="66" charset="-78"/>
              </a:rPr>
              <a:t>ek</a:t>
            </a:r>
            <a:r>
              <a:rPr lang="en-US" sz="2400" dirty="0" smtClean="0">
                <a:latin typeface="Arabic Typesetting" pitchFamily="66" charset="-78"/>
                <a:cs typeface="Arabic Typesetting" pitchFamily="66" charset="-78"/>
              </a:rPr>
              <a:t> </a:t>
            </a:r>
            <a:r>
              <a:rPr lang="sl-SI" sz="2400" dirty="0" err="1">
                <a:latin typeface="Arabic Typesetting" pitchFamily="66" charset="-78"/>
                <a:cs typeface="Arabic Typesetting" pitchFamily="66" charset="-78"/>
              </a:rPr>
              <a:t>č</a:t>
            </a:r>
            <a:r>
              <a:rPr lang="en-US" sz="2400" dirty="0" err="1" smtClean="0">
                <a:latin typeface="Arabic Typesetting" pitchFamily="66" charset="-78"/>
                <a:cs typeface="Arabic Typesetting" pitchFamily="66" charset="-78"/>
              </a:rPr>
              <a:t>lovestva</a:t>
            </a:r>
            <a:r>
              <a:rPr lang="en-US" sz="2400" dirty="0" smtClean="0">
                <a:latin typeface="Arabic Typesetting" pitchFamily="66" charset="-78"/>
                <a:cs typeface="Arabic Typesetting" pitchFamily="66" charset="-78"/>
              </a:rPr>
              <a:t>, …</a:t>
            </a:r>
          </a:p>
          <a:p>
            <a:endParaRPr lang="en-US" sz="2400" dirty="0" smtClean="0">
              <a:latin typeface="Arabic Typesetting" pitchFamily="66" charset="-78"/>
              <a:cs typeface="Arabic Typesetting" pitchFamily="66" charset="-78"/>
            </a:endParaRPr>
          </a:p>
          <a:p>
            <a:pPr marL="285750" indent="-285750">
              <a:buFont typeface="Arabic Typesetting" pitchFamily="66" charset="-78"/>
              <a:buChar char="⚝"/>
            </a:pP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705100"/>
            <a:ext cx="1796143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53" y="2705100"/>
            <a:ext cx="2081047" cy="274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01923"/>
            <a:ext cx="4076700" cy="2446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699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190500"/>
            <a:ext cx="8686800" cy="5334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abic Typesetting" pitchFamily="66" charset="-78"/>
              <a:buChar char="⚝"/>
            </a:pP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Mohamed se je rodil leta 570 v Meki v hašemitskem rodu plemena Kurejšev. Že kot otrok je postal sirota in je preživel svojo borno mladost kot pastir in karavanski vodnik.</a:t>
            </a:r>
          </a:p>
          <a:p>
            <a:pPr marL="285750" indent="-285750">
              <a:buFont typeface="Arabic Typesetting" pitchFamily="66" charset="-78"/>
              <a:buChar char="⚝"/>
            </a:pP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Na popotovanjih se je seznanil z nauki židovske in krščanske religije in se začel tudi sam nagibati v veri enega boga.</a:t>
            </a:r>
          </a:p>
          <a:p>
            <a:pPr marL="285750" indent="-285750">
              <a:buFont typeface="Arabic Typesetting" pitchFamily="66" charset="-78"/>
              <a:buChar char="⚝"/>
            </a:pP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Odločilni verski dogodek se mu je zgodil, ko je bil star 40 let.</a:t>
            </a:r>
          </a:p>
          <a:p>
            <a:pPr marL="285750" indent="-285750">
              <a:buFont typeface="Arabic Typesetting" pitchFamily="66" charset="-78"/>
              <a:buChar char="⚝"/>
            </a:pP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Neke noči naj bi se mu prikazal na gori Hira angel Gabrijel in mu dal božjo sporočilo.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51066"/>
            <a:ext cx="3505200" cy="2633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73496"/>
            <a:ext cx="411480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556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190500"/>
            <a:ext cx="8686800" cy="5334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abic Typesetting" pitchFamily="66" charset="-78"/>
              <a:buChar char="⚝"/>
            </a:pP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Mohamed </a:t>
            </a: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je bil prepričan, </a:t>
            </a: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da je bil izbran za božjega preroka.</a:t>
            </a:r>
          </a:p>
          <a:p>
            <a:pPr marL="285750" indent="-285750">
              <a:buFont typeface="Arabic Typesetting" pitchFamily="66" charset="-78"/>
              <a:buChar char="⚝"/>
            </a:pP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Začel je oznanjati vero v enega, vsemogočnega Alaha. </a:t>
            </a:r>
          </a:p>
          <a:p>
            <a:pPr marL="285750" indent="-285750">
              <a:buFont typeface="Arabic Typesetting" pitchFamily="66" charset="-78"/>
              <a:buChar char="⚝"/>
            </a:pP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Mnogi meščani so mislili da je obseden, bogati trgovci pa so ga zasovražili, saj so se bali, da bi </a:t>
            </a: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izgubili </a:t>
            </a: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dohodke od romarjev, če bi bili uničeni </a:t>
            </a: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maliki, </a:t>
            </a: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kot je zahteval.</a:t>
            </a:r>
          </a:p>
          <a:p>
            <a:pPr marL="285750" indent="-285750">
              <a:buFont typeface="Arabic Typesetting" pitchFamily="66" charset="-78"/>
              <a:buChar char="⚝"/>
            </a:pP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Zaradi napadalnosti svojih sovražnikov je s pristaši 16.julija 622 ponoči skrivaj zapustil Meko in odšel v Jahtrib (</a:t>
            </a: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350 km S </a:t>
            </a: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od Meke), kasneje imenovan </a:t>
            </a: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Medina (</a:t>
            </a: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prerokovo mesto)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96"/>
          <a:stretch/>
        </p:blipFill>
        <p:spPr bwMode="auto">
          <a:xfrm>
            <a:off x="1269460" y="2388362"/>
            <a:ext cx="6605079" cy="3101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343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190500"/>
            <a:ext cx="8686800" cy="5334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abic Typesetting" pitchFamily="66" charset="-78"/>
              <a:buChar char="⚝"/>
            </a:pPr>
            <a:r>
              <a:rPr lang="en-US" sz="2400" dirty="0" err="1" smtClean="0">
                <a:latin typeface="Arabic Typesetting" pitchFamily="66" charset="-78"/>
                <a:cs typeface="Arabic Typesetting" pitchFamily="66" charset="-78"/>
              </a:rPr>
              <a:t>Odslej</a:t>
            </a:r>
            <a:r>
              <a:rPr lang="en-US" sz="2400" dirty="0" smtClean="0">
                <a:latin typeface="Arabic Typesetting" pitchFamily="66" charset="-78"/>
                <a:cs typeface="Arabic Typesetting" pitchFamily="66" charset="-78"/>
              </a:rPr>
              <a:t> </a:t>
            </a:r>
            <a:r>
              <a:rPr lang="en-US" sz="2400" dirty="0" err="1" smtClean="0">
                <a:latin typeface="Arabic Typesetting" pitchFamily="66" charset="-78"/>
                <a:cs typeface="Arabic Typesetting" pitchFamily="66" charset="-78"/>
              </a:rPr>
              <a:t>islam</a:t>
            </a:r>
            <a:r>
              <a:rPr lang="en-US" sz="2400" dirty="0" smtClean="0">
                <a:latin typeface="Arabic Typesetting" pitchFamily="66" charset="-78"/>
                <a:cs typeface="Arabic Typesetting" pitchFamily="66" charset="-78"/>
              </a:rPr>
              <a:t> </a:t>
            </a:r>
            <a:r>
              <a:rPr lang="en-US" sz="2400" dirty="0" err="1" smtClean="0">
                <a:latin typeface="Arabic Typesetting" pitchFamily="66" charset="-78"/>
                <a:cs typeface="Arabic Typesetting" pitchFamily="66" charset="-78"/>
              </a:rPr>
              <a:t>ni</a:t>
            </a:r>
            <a:r>
              <a:rPr lang="en-US" sz="2400" dirty="0" smtClean="0">
                <a:latin typeface="Arabic Typesetting" pitchFamily="66" charset="-78"/>
                <a:cs typeface="Arabic Typesetting" pitchFamily="66" charset="-78"/>
              </a:rPr>
              <a:t> </a:t>
            </a:r>
            <a:r>
              <a:rPr lang="en-US" sz="2400" dirty="0" err="1" smtClean="0">
                <a:latin typeface="Arabic Typesetting" pitchFamily="66" charset="-78"/>
                <a:cs typeface="Arabic Typesetting" pitchFamily="66" charset="-78"/>
              </a:rPr>
              <a:t>ve</a:t>
            </a: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č samo verstvo, temveč tudi politična sila.</a:t>
            </a:r>
          </a:p>
          <a:p>
            <a:pPr marL="285750" indent="-285750">
              <a:buFont typeface="Arabic Typesetting" pitchFamily="66" charset="-78"/>
              <a:buChar char="⚝"/>
            </a:pP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Po večletnih bojih z Mekanci in nasilnim obračunam z medinskimi Judi, </a:t>
            </a: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ki </a:t>
            </a: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se </a:t>
            </a: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mu niso hoteli podrediti, leta 630 brez bojev zavzel svoje rodno mesto.</a:t>
            </a:r>
          </a:p>
          <a:p>
            <a:pPr marL="285750" indent="-285750">
              <a:buFont typeface="Arabic Typesetting" pitchFamily="66" charset="-78"/>
              <a:buChar char="⚝"/>
            </a:pP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Sprejeli so novo vero, Mohamed pa je priznal Meki položaj svetega mesta.</a:t>
            </a:r>
          </a:p>
          <a:p>
            <a:pPr marL="285750" indent="-285750">
              <a:buFont typeface="Arabic Typesetting" pitchFamily="66" charset="-78"/>
              <a:buChar char="⚝"/>
            </a:pP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Do njegove smrti leta 632 je islam prevladal skoraj v vsej Arabiji.</a:t>
            </a:r>
          </a:p>
        </p:txBody>
      </p:sp>
      <p:pic>
        <p:nvPicPr>
          <p:cNvPr id="1026" name="Picture 2" descr="http://3.bp.blogspot.com/-d-8tlkNiQ1o/TiqVGtBsQQI/AAAAAAAAAmw/pkUlah1oDPA/s1600/kaba-mecc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6"/>
          <a:stretch/>
        </p:blipFill>
        <p:spPr bwMode="auto">
          <a:xfrm>
            <a:off x="3810000" y="2092960"/>
            <a:ext cx="497316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globalsecurity.org/military/world/gulf/images/mecca-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40585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2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819" y="-110069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8000" dirty="0" smtClean="0">
                <a:ln>
                  <a:solidFill>
                    <a:srgbClr val="FFC000"/>
                  </a:solidFill>
                </a:ln>
                <a:latin typeface="French Script MT" pitchFamily="66" charset="0"/>
              </a:rPr>
              <a:t>Koran</a:t>
            </a:r>
            <a:endParaRPr lang="en-US" sz="8000" dirty="0">
              <a:ln>
                <a:solidFill>
                  <a:srgbClr val="FFC000"/>
                </a:solidFill>
              </a:ln>
              <a:latin typeface="French Script MT" pitchFamily="66" charset="0"/>
            </a:endParaRPr>
          </a:p>
        </p:txBody>
      </p:sp>
      <p:sp>
        <p:nvSpPr>
          <p:cNvPr id="9" name="Round Same Side Corner Rectangle 8"/>
          <p:cNvSpPr/>
          <p:nvPr/>
        </p:nvSpPr>
        <p:spPr>
          <a:xfrm>
            <a:off x="228600" y="1257300"/>
            <a:ext cx="8686800" cy="4267200"/>
          </a:xfrm>
          <a:prstGeom prst="round2Same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Font typeface="Arabic Typesetting" pitchFamily="66" charset="-78"/>
              <a:buChar char="⚝"/>
            </a:pP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Napisan je v pesniškem arabskem jeziku, sestavljen pa je iz prvega </a:t>
            </a: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poglavja, </a:t>
            </a: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ki je celota zase in nadalnjih 114 (sur), razdeljenih na verze.</a:t>
            </a:r>
          </a:p>
          <a:p>
            <a:pPr marL="342900" indent="-342900">
              <a:buFont typeface="Arabic Typesetting" pitchFamily="66" charset="-78"/>
              <a:buChar char="⚝"/>
            </a:pP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Veliko je prevzetega iz judovske in krščanske religije.</a:t>
            </a:r>
          </a:p>
          <a:p>
            <a:pPr marL="342900" indent="-342900">
              <a:buFont typeface="Arabic Typesetting" pitchFamily="66" charset="-78"/>
              <a:buChar char="⚝"/>
            </a:pP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Bog je en sam, Bog ni niti </a:t>
            </a: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rojen, </a:t>
            </a:r>
            <a:r>
              <a:rPr lang="sl-SI" sz="2400" dirty="0" smtClean="0">
                <a:latin typeface="Arabic Typesetting" pitchFamily="66" charset="-78"/>
                <a:cs typeface="Arabic Typesetting" pitchFamily="66" charset="-78"/>
              </a:rPr>
              <a:t>niti je koga rodil; Jezus je le eden izmed prerokov.</a:t>
            </a:r>
          </a:p>
        </p:txBody>
      </p:sp>
      <p:pic>
        <p:nvPicPr>
          <p:cNvPr id="2050" name="Picture 2" descr="http://t2.gstatic.com/images?q=tbn:ANd9GcS7WwCa6rYnKN9LQT0QPX5QxvoCi1k7tWbdHzvgZmwS3z1BJcppR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971800"/>
            <a:ext cx="17907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t1.gstatic.com/images?q=tbn:ANd9GcTZHzM_L8_ZfAdnitHgJeEmLgm9VgG0oGuPqbPKwgw1z-DgRn-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135446"/>
            <a:ext cx="2743200" cy="222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88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641</Words>
  <Application>Microsoft Office PowerPoint</Application>
  <PresentationFormat>Diaprojekcija na zaslonu (16:10)</PresentationFormat>
  <Paragraphs>38</Paragraphs>
  <Slides>10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1" baseType="lpstr">
      <vt:lpstr>Office Theme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quota</dc:creator>
  <cp:lastModifiedBy>Uporabnik</cp:lastModifiedBy>
  <cp:revision>21</cp:revision>
  <dcterms:created xsi:type="dcterms:W3CDTF">2012-03-22T19:46:07Z</dcterms:created>
  <dcterms:modified xsi:type="dcterms:W3CDTF">2012-03-29T07:11:09Z</dcterms:modified>
</cp:coreProperties>
</file>